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30"/>
  </p:handoutMasterIdLst>
  <p:sldIdLst>
    <p:sldId id="256" r:id="rId2"/>
    <p:sldId id="327" r:id="rId3"/>
    <p:sldId id="305" r:id="rId4"/>
    <p:sldId id="329" r:id="rId5"/>
    <p:sldId id="330" r:id="rId6"/>
    <p:sldId id="331" r:id="rId7"/>
    <p:sldId id="332" r:id="rId8"/>
    <p:sldId id="333" r:id="rId9"/>
    <p:sldId id="334" r:id="rId10"/>
    <p:sldId id="272" r:id="rId11"/>
    <p:sldId id="301" r:id="rId12"/>
    <p:sldId id="335" r:id="rId13"/>
    <p:sldId id="336" r:id="rId14"/>
    <p:sldId id="337" r:id="rId15"/>
    <p:sldId id="339" r:id="rId16"/>
    <p:sldId id="340" r:id="rId17"/>
    <p:sldId id="341" r:id="rId18"/>
    <p:sldId id="342" r:id="rId19"/>
    <p:sldId id="302" r:id="rId20"/>
    <p:sldId id="344" r:id="rId21"/>
    <p:sldId id="388" r:id="rId22"/>
    <p:sldId id="343" r:id="rId23"/>
    <p:sldId id="345" r:id="rId24"/>
    <p:sldId id="346" r:id="rId25"/>
    <p:sldId id="303" r:id="rId26"/>
    <p:sldId id="347" r:id="rId27"/>
    <p:sldId id="387" r:id="rId28"/>
    <p:sldId id="270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59" autoAdjust="0"/>
    <p:restoredTop sz="94660"/>
  </p:normalViewPr>
  <p:slideViewPr>
    <p:cSldViewPr snapToGrid="0">
      <p:cViewPr varScale="1">
        <p:scale>
          <a:sx n="146" d="100"/>
          <a:sy n="146" d="100"/>
        </p:scale>
        <p:origin x="132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3" d="100"/>
          <a:sy n="123" d="100"/>
        </p:scale>
        <p:origin x="497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1986FCCE-9404-463C-9A90-CE6D6463F39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D5A13F1-9770-40A0-9F18-16AE5934BE1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6D4D62-B160-4F35-BB40-2D41A9C96A28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DD56141-DE62-4BBA-B285-A2ADF2C2481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75FAB02-C715-4D74-BB5C-B2831952EF4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B8FA04-9FC1-464F-9CBF-D19225A18E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1187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1514" y="6041361"/>
            <a:ext cx="8644320" cy="365125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250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563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3359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6954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143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572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  <a:effectLst/>
        </p:spPr>
        <p:txBody>
          <a:bodyPr/>
          <a:lstStyle/>
          <a:p>
            <a:pPr lvl="0"/>
            <a:r>
              <a:rPr lang="zh-CN" altLang="en-US" dirty="0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905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62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105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422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222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713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777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88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页脚占位符 4">
            <a:extLst>
              <a:ext uri="{FF2B5EF4-FFF2-40B4-BE49-F238E27FC236}">
                <a16:creationId xmlns:a16="http://schemas.microsoft.com/office/drawing/2014/main" id="{BB8D5FD8-80A5-4047-91F9-975C25E61B1A}"/>
              </a:ext>
            </a:extLst>
          </p:cNvPr>
          <p:cNvSpPr txBox="1">
            <a:spLocks/>
          </p:cNvSpPr>
          <p:nvPr userDrawn="1"/>
        </p:nvSpPr>
        <p:spPr>
          <a:xfrm>
            <a:off x="8499231" y="6406488"/>
            <a:ext cx="36927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《</a:t>
            </a:r>
            <a:r>
              <a:rPr lang="zh-CN" altLang="en-US" dirty="0"/>
              <a:t>第一行代码</a:t>
            </a:r>
            <a:r>
              <a:rPr lang="en-US" altLang="zh-CN" dirty="0"/>
              <a:t>——Android</a:t>
            </a:r>
            <a:r>
              <a:rPr lang="zh-CN" altLang="en-US" dirty="0"/>
              <a:t>（第</a:t>
            </a:r>
            <a:r>
              <a:rPr lang="en-US" altLang="zh-CN" dirty="0"/>
              <a:t>3</a:t>
            </a:r>
            <a:r>
              <a:rPr lang="zh-CN" altLang="en-US" dirty="0"/>
              <a:t>版）</a:t>
            </a:r>
            <a:r>
              <a:rPr lang="en-US" altLang="zh-CN" dirty="0"/>
              <a:t>》</a:t>
            </a:r>
            <a:r>
              <a:rPr lang="zh-CN" altLang="en-US" dirty="0"/>
              <a:t>随书</a:t>
            </a:r>
            <a:r>
              <a:rPr lang="en-US" altLang="zh-CN" dirty="0"/>
              <a:t>PPT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2060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s://www.ituring.com.cn/book/274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071" y="3145206"/>
            <a:ext cx="9119857" cy="567587"/>
          </a:xfrm>
        </p:spPr>
        <p:txBody>
          <a:bodyPr>
            <a:normAutofit fontScale="90000"/>
          </a:bodyPr>
          <a:lstStyle/>
          <a:p>
            <a:r>
              <a:rPr lang="zh-CN" altLang="en-US" sz="3200" dirty="0"/>
              <a:t>第</a:t>
            </a:r>
            <a:r>
              <a:rPr lang="en-US" altLang="zh-CN" sz="3200" dirty="0"/>
              <a:t>4</a:t>
            </a:r>
            <a:r>
              <a:rPr lang="zh-CN" altLang="en-US" sz="3200" dirty="0"/>
              <a:t>章　软件也要拼脸蛋，</a:t>
            </a:r>
            <a:r>
              <a:rPr lang="en-US" altLang="zh-CN" sz="3200" dirty="0"/>
              <a:t>UI</a:t>
            </a:r>
            <a:r>
              <a:rPr lang="zh-CN" altLang="en-US" sz="3200" dirty="0"/>
              <a:t>开发的点点滴滴</a:t>
            </a:r>
          </a:p>
        </p:txBody>
      </p:sp>
    </p:spTree>
    <p:extLst>
      <p:ext uri="{BB962C8B-B14F-4D97-AF65-F5344CB8AC3E}">
        <p14:creationId xmlns:p14="http://schemas.microsoft.com/office/powerpoint/2010/main" val="41173698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控件与布局的关系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7944"/>
            <a:ext cx="5030337" cy="46299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800" dirty="0"/>
              <a:t>一个丰富的界面是由很多个控件组成的，那么我们如何才能让各个控件都有条不紊地摆放在界面上，而不是乱糟糟的呢？</a:t>
            </a:r>
            <a:endParaRPr lang="en-US" altLang="zh-CN" sz="1800" dirty="0"/>
          </a:p>
          <a:p>
            <a:pPr marL="0" indent="0">
              <a:buNone/>
            </a:pPr>
            <a:r>
              <a:rPr lang="zh-CN" altLang="en-US" sz="1800" dirty="0"/>
              <a:t>这就需要借助布局来实现了。布局是一种可用于放置很多控件的容器，它可以按照一定的规律调整内部控件的位置，从而编写出精美的界面。</a:t>
            </a:r>
            <a:endParaRPr lang="en-US" altLang="zh-CN" sz="1800" dirty="0"/>
          </a:p>
          <a:p>
            <a:pPr marL="0" indent="0">
              <a:buNone/>
            </a:pPr>
            <a:r>
              <a:rPr lang="zh-CN" altLang="en-US" sz="1800" dirty="0"/>
              <a:t>当然，布局的内部除了放置控件外，也可以放置布局，通过多层布局的嵌套，我们就能够完成一些比较复杂的界面实现。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DC0B26D-0F11-4AA8-BEF0-435DBDA2D2B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275860"/>
            <a:ext cx="5025364" cy="3597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4216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 err="1"/>
              <a:t>LinearLayout</a:t>
            </a:r>
            <a:endParaRPr lang="zh-CN" altLang="en-US" sz="24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175475"/>
            <a:ext cx="9274791" cy="6762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1800" dirty="0" err="1"/>
              <a:t>LinearLayout</a:t>
            </a:r>
            <a:r>
              <a:rPr lang="zh-CN" altLang="en-US" sz="1800" dirty="0"/>
              <a:t>又称作线性布局，这个布局会将它所包含的控件在线性方向上依次排列。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4CF71F5-C7A2-46FB-8C70-86B065A71C0A}"/>
              </a:ext>
            </a:extLst>
          </p:cNvPr>
          <p:cNvSpPr/>
          <p:nvPr/>
        </p:nvSpPr>
        <p:spPr>
          <a:xfrm>
            <a:off x="838200" y="2149033"/>
            <a:ext cx="540023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&lt;LinearLayout xmlns:android="http://schemas.android.com/apk/res/android"</a:t>
            </a:r>
          </a:p>
          <a:p>
            <a:r>
              <a:rPr lang="zh-CN" altLang="en-US" sz="1200" dirty="0"/>
              <a:t>    android:orientation="vertical"</a:t>
            </a:r>
          </a:p>
          <a:p>
            <a:r>
              <a:rPr lang="zh-CN" altLang="en-US" sz="1200" dirty="0"/>
              <a:t>    android:layout_width="match_parent"</a:t>
            </a:r>
          </a:p>
          <a:p>
            <a:r>
              <a:rPr lang="zh-CN" altLang="en-US" sz="1200" dirty="0"/>
              <a:t>    android:layout_height="match_parent"&gt;</a:t>
            </a:r>
          </a:p>
          <a:p>
            <a:endParaRPr lang="zh-CN" altLang="en-US" sz="1200" dirty="0"/>
          </a:p>
          <a:p>
            <a:r>
              <a:rPr lang="zh-CN" altLang="en-US" sz="1200" dirty="0"/>
              <a:t>    &lt;Button</a:t>
            </a:r>
          </a:p>
          <a:p>
            <a:r>
              <a:rPr lang="zh-CN" altLang="en-US" sz="1200" dirty="0"/>
              <a:t>        android:id="@+id/button1"</a:t>
            </a:r>
          </a:p>
          <a:p>
            <a:r>
              <a:rPr lang="zh-CN" altLang="en-US" sz="1200" dirty="0"/>
              <a:t>        android:layout_width="wrap_content"</a:t>
            </a:r>
          </a:p>
          <a:p>
            <a:r>
              <a:rPr lang="zh-CN" altLang="en-US" sz="1200" dirty="0"/>
              <a:t>        android:layout_height="wrap_content"</a:t>
            </a:r>
          </a:p>
          <a:p>
            <a:r>
              <a:rPr lang="zh-CN" altLang="en-US" sz="1200" dirty="0"/>
              <a:t>        android:text="Button 1" /&gt;</a:t>
            </a:r>
          </a:p>
          <a:p>
            <a:endParaRPr lang="zh-CN" altLang="en-US" sz="1200" dirty="0"/>
          </a:p>
          <a:p>
            <a:r>
              <a:rPr lang="zh-CN" altLang="en-US" sz="1200" dirty="0"/>
              <a:t>    &lt;Button</a:t>
            </a:r>
          </a:p>
          <a:p>
            <a:r>
              <a:rPr lang="zh-CN" altLang="en-US" sz="1200" dirty="0"/>
              <a:t>        android:id="@+id/button2"</a:t>
            </a:r>
          </a:p>
          <a:p>
            <a:r>
              <a:rPr lang="zh-CN" altLang="en-US" sz="1200" dirty="0"/>
              <a:t>        android:layout_width="wrap_content"</a:t>
            </a:r>
          </a:p>
          <a:p>
            <a:r>
              <a:rPr lang="zh-CN" altLang="en-US" sz="1200" dirty="0"/>
              <a:t>        android:layout_height="wrap_content"</a:t>
            </a:r>
          </a:p>
          <a:p>
            <a:r>
              <a:rPr lang="zh-CN" altLang="en-US" sz="1200" dirty="0"/>
              <a:t>        android:text="Button 2" /&gt;</a:t>
            </a:r>
          </a:p>
          <a:p>
            <a:endParaRPr lang="zh-CN" altLang="en-US" sz="1200" dirty="0"/>
          </a:p>
          <a:p>
            <a:r>
              <a:rPr lang="zh-CN" altLang="en-US" sz="1200" dirty="0"/>
              <a:t>    &lt;Button</a:t>
            </a:r>
          </a:p>
          <a:p>
            <a:r>
              <a:rPr lang="zh-CN" altLang="en-US" sz="1200" dirty="0"/>
              <a:t>        android:id="@+id/button3"</a:t>
            </a:r>
          </a:p>
          <a:p>
            <a:r>
              <a:rPr lang="zh-CN" altLang="en-US" sz="1200" dirty="0"/>
              <a:t>        android:layout_width="wrap_content"</a:t>
            </a:r>
          </a:p>
          <a:p>
            <a:r>
              <a:rPr lang="zh-CN" altLang="en-US" sz="1200" dirty="0"/>
              <a:t>        android:layout_height="wrap_content"</a:t>
            </a:r>
          </a:p>
          <a:p>
            <a:r>
              <a:rPr lang="zh-CN" altLang="en-US" sz="1200" dirty="0"/>
              <a:t>        android:text="Button 3" /&gt;</a:t>
            </a:r>
          </a:p>
          <a:p>
            <a:endParaRPr lang="zh-CN" altLang="en-US" sz="1200" dirty="0"/>
          </a:p>
          <a:p>
            <a:r>
              <a:rPr lang="zh-CN" altLang="en-US" sz="1200" dirty="0"/>
              <a:t>&lt;/LinearLayout&gt;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6CFD48E-E10A-4508-B255-6C670B3442C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9205" y="2016072"/>
            <a:ext cx="2463076" cy="4390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8780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4E67DE4E-5F30-43DA-B2A3-FE401DC8E010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053" y="2016071"/>
            <a:ext cx="2460227" cy="439042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 err="1"/>
              <a:t>LinearLayout</a:t>
            </a:r>
            <a:endParaRPr lang="zh-CN" altLang="en-US" sz="24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75475"/>
            <a:ext cx="7887056" cy="6762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1800" dirty="0" err="1"/>
              <a:t>LinearLayout</a:t>
            </a:r>
            <a:r>
              <a:rPr lang="zh-CN" altLang="en-US" sz="1800" dirty="0"/>
              <a:t>横向排列的效果。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4CF71F5-C7A2-46FB-8C70-86B065A71C0A}"/>
              </a:ext>
            </a:extLst>
          </p:cNvPr>
          <p:cNvSpPr/>
          <p:nvPr/>
        </p:nvSpPr>
        <p:spPr>
          <a:xfrm>
            <a:off x="838200" y="2149033"/>
            <a:ext cx="61522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/>
              <a:t>&lt;</a:t>
            </a:r>
            <a:r>
              <a:rPr lang="en-US" altLang="zh-CN" sz="1400" dirty="0" err="1"/>
              <a:t>LinearLayout</a:t>
            </a:r>
            <a:r>
              <a:rPr lang="en-US" altLang="zh-CN" sz="1400" dirty="0"/>
              <a:t> </a:t>
            </a:r>
            <a:r>
              <a:rPr lang="en-US" altLang="zh-CN" sz="1400" dirty="0" err="1"/>
              <a:t>xmlns:android</a:t>
            </a:r>
            <a:r>
              <a:rPr lang="en-US" altLang="zh-CN" sz="1400" dirty="0"/>
              <a:t>="http://schemas.android.com/</a:t>
            </a:r>
            <a:r>
              <a:rPr lang="en-US" altLang="zh-CN" sz="1400" dirty="0" err="1"/>
              <a:t>apk</a:t>
            </a:r>
            <a:r>
              <a:rPr lang="en-US" altLang="zh-CN" sz="1400" dirty="0"/>
              <a:t>/res/android"</a:t>
            </a:r>
          </a:p>
          <a:p>
            <a:r>
              <a:rPr lang="en-US" altLang="zh-CN" sz="1400" dirty="0"/>
              <a:t>    </a:t>
            </a:r>
            <a:r>
              <a:rPr lang="en-US" altLang="zh-CN" sz="1400" b="1" dirty="0" err="1"/>
              <a:t>android:orientation</a:t>
            </a:r>
            <a:r>
              <a:rPr lang="en-US" altLang="zh-CN" sz="1400" b="1" dirty="0"/>
              <a:t>="horizontal"</a:t>
            </a:r>
          </a:p>
          <a:p>
            <a:r>
              <a:rPr lang="en-US" altLang="zh-CN" sz="1400" dirty="0"/>
              <a:t>    </a:t>
            </a:r>
            <a:r>
              <a:rPr lang="en-US" altLang="zh-CN" sz="1400" dirty="0" err="1"/>
              <a:t>android:layout_width</a:t>
            </a:r>
            <a:r>
              <a:rPr lang="en-US" altLang="zh-CN" sz="1400" dirty="0"/>
              <a:t>="</a:t>
            </a:r>
            <a:r>
              <a:rPr lang="en-US" altLang="zh-CN" sz="1400" dirty="0" err="1"/>
              <a:t>match_parent</a:t>
            </a:r>
            <a:r>
              <a:rPr lang="en-US" altLang="zh-CN" sz="1400" dirty="0"/>
              <a:t>"</a:t>
            </a:r>
          </a:p>
          <a:p>
            <a:r>
              <a:rPr lang="en-US" altLang="zh-CN" sz="1400" dirty="0"/>
              <a:t>    </a:t>
            </a:r>
            <a:r>
              <a:rPr lang="en-US" altLang="zh-CN" sz="1400" dirty="0" err="1"/>
              <a:t>android:layout_height</a:t>
            </a:r>
            <a:r>
              <a:rPr lang="en-US" altLang="zh-CN" sz="1400" dirty="0"/>
              <a:t>="</a:t>
            </a:r>
            <a:r>
              <a:rPr lang="en-US" altLang="zh-CN" sz="1400" dirty="0" err="1"/>
              <a:t>match_parent</a:t>
            </a:r>
            <a:r>
              <a:rPr lang="en-US" altLang="zh-CN" sz="1400" dirty="0"/>
              <a:t>"&gt;</a:t>
            </a:r>
          </a:p>
          <a:p>
            <a:endParaRPr lang="en-US" altLang="zh-CN" sz="1400" dirty="0"/>
          </a:p>
          <a:p>
            <a:r>
              <a:rPr lang="en-US" altLang="zh-CN" sz="1400" dirty="0"/>
              <a:t>    ...</a:t>
            </a:r>
          </a:p>
          <a:p>
            <a:endParaRPr lang="en-US" altLang="zh-CN" sz="1400" dirty="0"/>
          </a:p>
          <a:p>
            <a:r>
              <a:rPr lang="en-US" altLang="zh-CN" sz="1400" dirty="0"/>
              <a:t>&lt;/</a:t>
            </a:r>
            <a:r>
              <a:rPr lang="en-US" altLang="zh-CN" sz="1400" dirty="0" err="1"/>
              <a:t>LinearLayout</a:t>
            </a:r>
            <a:r>
              <a:rPr lang="en-US" altLang="zh-CN" sz="1400" dirty="0"/>
              <a:t>&gt;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805387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A78CAF73-89DD-49B0-9970-F48271A1AE5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9204" y="2016071"/>
            <a:ext cx="2463075" cy="439042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 err="1"/>
              <a:t>LinearLayout</a:t>
            </a:r>
            <a:endParaRPr lang="zh-CN" altLang="en-US" sz="24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86165"/>
            <a:ext cx="7887056" cy="6762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1800" dirty="0" err="1"/>
              <a:t>LinearLayout</a:t>
            </a:r>
            <a:r>
              <a:rPr lang="zh-CN" altLang="en-US" sz="1800" dirty="0"/>
              <a:t>使用</a:t>
            </a:r>
            <a:r>
              <a:rPr lang="en-US" altLang="zh-CN" sz="1800" dirty="0" err="1"/>
              <a:t>ayout_gravity</a:t>
            </a:r>
            <a:r>
              <a:rPr lang="zh-CN" altLang="en-US" sz="1800" dirty="0"/>
              <a:t>属性对齐的效果。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4CF71F5-C7A2-46FB-8C70-86B065A71C0A}"/>
              </a:ext>
            </a:extLst>
          </p:cNvPr>
          <p:cNvSpPr/>
          <p:nvPr/>
        </p:nvSpPr>
        <p:spPr>
          <a:xfrm>
            <a:off x="838200" y="1672127"/>
            <a:ext cx="540023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/>
              <a:t>&lt;</a:t>
            </a:r>
            <a:r>
              <a:rPr lang="en-US" altLang="zh-CN" sz="1200" dirty="0" err="1"/>
              <a:t>LinearLayout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xmlns:android</a:t>
            </a:r>
            <a:r>
              <a:rPr lang="en-US" altLang="zh-CN" sz="1200" dirty="0"/>
              <a:t>="http://schemas.android.com/</a:t>
            </a:r>
            <a:r>
              <a:rPr lang="en-US" altLang="zh-CN" sz="1200" dirty="0" err="1"/>
              <a:t>apk</a:t>
            </a:r>
            <a:r>
              <a:rPr lang="en-US" altLang="zh-CN" sz="1200" dirty="0"/>
              <a:t>/res/android"</a:t>
            </a:r>
          </a:p>
          <a:p>
            <a:r>
              <a:rPr lang="en-US" altLang="zh-CN" sz="1200" dirty="0"/>
              <a:t>    </a:t>
            </a:r>
            <a:r>
              <a:rPr lang="en-US" altLang="zh-CN" sz="1200" dirty="0" err="1"/>
              <a:t>android:orientation</a:t>
            </a:r>
            <a:r>
              <a:rPr lang="en-US" altLang="zh-CN" sz="1200" dirty="0"/>
              <a:t>="horizontal"</a:t>
            </a:r>
          </a:p>
          <a:p>
            <a:r>
              <a:rPr lang="en-US" altLang="zh-CN" sz="1200" dirty="0"/>
              <a:t>    </a:t>
            </a:r>
            <a:r>
              <a:rPr lang="en-US" altLang="zh-CN" sz="1200" dirty="0" err="1"/>
              <a:t>android:layout_width</a:t>
            </a:r>
            <a:r>
              <a:rPr lang="en-US" altLang="zh-CN" sz="1200" dirty="0"/>
              <a:t>="</a:t>
            </a:r>
            <a:r>
              <a:rPr lang="en-US" altLang="zh-CN" sz="1200" dirty="0" err="1"/>
              <a:t>match_parent</a:t>
            </a:r>
            <a:r>
              <a:rPr lang="en-US" altLang="zh-CN" sz="1200" dirty="0"/>
              <a:t>"</a:t>
            </a:r>
          </a:p>
          <a:p>
            <a:r>
              <a:rPr lang="en-US" altLang="zh-CN" sz="1200" dirty="0"/>
              <a:t>    </a:t>
            </a:r>
            <a:r>
              <a:rPr lang="en-US" altLang="zh-CN" sz="1200" dirty="0" err="1"/>
              <a:t>android:layout_height</a:t>
            </a:r>
            <a:r>
              <a:rPr lang="en-US" altLang="zh-CN" sz="1200" dirty="0"/>
              <a:t>="</a:t>
            </a:r>
            <a:r>
              <a:rPr lang="en-US" altLang="zh-CN" sz="1200" dirty="0" err="1"/>
              <a:t>match_parent</a:t>
            </a:r>
            <a:r>
              <a:rPr lang="en-US" altLang="zh-CN" sz="1200" dirty="0"/>
              <a:t>"&gt;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  &lt;Button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android:id</a:t>
            </a:r>
            <a:r>
              <a:rPr lang="en-US" altLang="zh-CN" sz="1200" dirty="0"/>
              <a:t>="@+id/button1"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android:layout_width</a:t>
            </a:r>
            <a:r>
              <a:rPr lang="en-US" altLang="zh-CN" sz="1200" dirty="0"/>
              <a:t>="</a:t>
            </a:r>
            <a:r>
              <a:rPr lang="en-US" altLang="zh-CN" sz="1200" dirty="0" err="1"/>
              <a:t>wrap_content</a:t>
            </a:r>
            <a:r>
              <a:rPr lang="en-US" altLang="zh-CN" sz="1200" dirty="0"/>
              <a:t>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android:layout_height</a:t>
            </a:r>
            <a:r>
              <a:rPr lang="en-US" altLang="zh-CN" sz="1200" dirty="0"/>
              <a:t>="</a:t>
            </a:r>
            <a:r>
              <a:rPr lang="en-US" altLang="zh-CN" sz="1200" dirty="0" err="1"/>
              <a:t>wrap_content</a:t>
            </a:r>
            <a:r>
              <a:rPr lang="en-US" altLang="zh-CN" sz="1200" dirty="0"/>
              <a:t>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android:layout_gravity</a:t>
            </a:r>
            <a:r>
              <a:rPr lang="en-US" altLang="zh-CN" sz="1200" dirty="0"/>
              <a:t>="top"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android:text</a:t>
            </a:r>
            <a:r>
              <a:rPr lang="en-US" altLang="zh-CN" sz="1200" dirty="0"/>
              <a:t>="Button 1" /&gt;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  &lt;Button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android:id</a:t>
            </a:r>
            <a:r>
              <a:rPr lang="en-US" altLang="zh-CN" sz="1200" dirty="0"/>
              <a:t>="@+id/button2"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android:layout_width</a:t>
            </a:r>
            <a:r>
              <a:rPr lang="en-US" altLang="zh-CN" sz="1200" dirty="0"/>
              <a:t>="</a:t>
            </a:r>
            <a:r>
              <a:rPr lang="en-US" altLang="zh-CN" sz="1200" dirty="0" err="1"/>
              <a:t>wrap_content</a:t>
            </a:r>
            <a:r>
              <a:rPr lang="en-US" altLang="zh-CN" sz="1200" dirty="0"/>
              <a:t>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android:layout_height</a:t>
            </a:r>
            <a:r>
              <a:rPr lang="en-US" altLang="zh-CN" sz="1200" dirty="0"/>
              <a:t>="</a:t>
            </a:r>
            <a:r>
              <a:rPr lang="en-US" altLang="zh-CN" sz="1200" dirty="0" err="1"/>
              <a:t>wrap_content</a:t>
            </a:r>
            <a:r>
              <a:rPr lang="en-US" altLang="zh-CN" sz="1200" dirty="0"/>
              <a:t>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android:layout_gravity</a:t>
            </a:r>
            <a:r>
              <a:rPr lang="en-US" altLang="zh-CN" sz="1200" dirty="0"/>
              <a:t>="</a:t>
            </a:r>
            <a:r>
              <a:rPr lang="en-US" altLang="zh-CN" sz="1200" dirty="0" err="1"/>
              <a:t>center_vertical</a:t>
            </a:r>
            <a:r>
              <a:rPr lang="en-US" altLang="zh-CN" sz="1200" dirty="0"/>
              <a:t>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android:text</a:t>
            </a:r>
            <a:r>
              <a:rPr lang="en-US" altLang="zh-CN" sz="1200" dirty="0"/>
              <a:t>="Button 2" /&gt;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  &lt;Button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android:id</a:t>
            </a:r>
            <a:r>
              <a:rPr lang="en-US" altLang="zh-CN" sz="1200" dirty="0"/>
              <a:t>="@+id/button3"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android:layout_width</a:t>
            </a:r>
            <a:r>
              <a:rPr lang="en-US" altLang="zh-CN" sz="1200" dirty="0"/>
              <a:t>="</a:t>
            </a:r>
            <a:r>
              <a:rPr lang="en-US" altLang="zh-CN" sz="1200" dirty="0" err="1"/>
              <a:t>wrap_content</a:t>
            </a:r>
            <a:r>
              <a:rPr lang="en-US" altLang="zh-CN" sz="1200" dirty="0"/>
              <a:t>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android:layout_height</a:t>
            </a:r>
            <a:r>
              <a:rPr lang="en-US" altLang="zh-CN" sz="1200" dirty="0"/>
              <a:t>="</a:t>
            </a:r>
            <a:r>
              <a:rPr lang="en-US" altLang="zh-CN" sz="1200" dirty="0" err="1"/>
              <a:t>wrap_content</a:t>
            </a:r>
            <a:r>
              <a:rPr lang="en-US" altLang="zh-CN" sz="1200" dirty="0"/>
              <a:t>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android:layout_gravity</a:t>
            </a:r>
            <a:r>
              <a:rPr lang="en-US" altLang="zh-CN" sz="1200" dirty="0"/>
              <a:t>="bottom"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android:text</a:t>
            </a:r>
            <a:r>
              <a:rPr lang="en-US" altLang="zh-CN" sz="1200" dirty="0"/>
              <a:t>="Button 3" /&gt;</a:t>
            </a:r>
          </a:p>
          <a:p>
            <a:endParaRPr lang="en-US" altLang="zh-CN" sz="1200" dirty="0"/>
          </a:p>
          <a:p>
            <a:r>
              <a:rPr lang="en-US" altLang="zh-CN" sz="1200" dirty="0"/>
              <a:t>&lt;/</a:t>
            </a:r>
            <a:r>
              <a:rPr lang="en-US" altLang="zh-CN" sz="1200" dirty="0" err="1"/>
              <a:t>LinearLayout</a:t>
            </a:r>
            <a:r>
              <a:rPr lang="en-US" altLang="zh-CN" sz="1200" dirty="0"/>
              <a:t>&gt;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0398761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A0447ABF-FA93-4D28-BAA8-772051C7407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9205" y="2016071"/>
            <a:ext cx="2463076" cy="439042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 err="1"/>
              <a:t>RelativeLayout</a:t>
            </a:r>
            <a:endParaRPr lang="zh-CN" altLang="en-US" sz="24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95859"/>
            <a:ext cx="9888940" cy="6762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1800" dirty="0" err="1"/>
              <a:t>RelativeLayout</a:t>
            </a:r>
            <a:r>
              <a:rPr lang="zh-CN" altLang="en-US" sz="1800" dirty="0"/>
              <a:t>又称作相对布局，它可以通过相对定位的方式让控件出现在布局的任何位置。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4CF71F5-C7A2-46FB-8C70-86B065A71C0A}"/>
              </a:ext>
            </a:extLst>
          </p:cNvPr>
          <p:cNvSpPr/>
          <p:nvPr/>
        </p:nvSpPr>
        <p:spPr>
          <a:xfrm>
            <a:off x="838200" y="1672127"/>
            <a:ext cx="606680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/>
              <a:t>&lt;</a:t>
            </a:r>
            <a:r>
              <a:rPr lang="en-US" altLang="zh-CN" sz="1200" dirty="0" err="1"/>
              <a:t>RelativeLayout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xmlns:android</a:t>
            </a:r>
            <a:r>
              <a:rPr lang="en-US" altLang="zh-CN" sz="1200" dirty="0"/>
              <a:t>="http://schemas.android.com/</a:t>
            </a:r>
            <a:r>
              <a:rPr lang="en-US" altLang="zh-CN" sz="1200" dirty="0" err="1"/>
              <a:t>apk</a:t>
            </a:r>
            <a:r>
              <a:rPr lang="en-US" altLang="zh-CN" sz="1200" dirty="0"/>
              <a:t>/res/android" …&gt;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  &lt;Button  …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android:layout_alignParentLeft</a:t>
            </a:r>
            <a:r>
              <a:rPr lang="en-US" altLang="zh-CN" sz="1200" dirty="0"/>
              <a:t>="true"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android:layout_alignParentTop</a:t>
            </a:r>
            <a:r>
              <a:rPr lang="en-US" altLang="zh-CN" sz="1200" dirty="0"/>
              <a:t>="true"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android:text</a:t>
            </a:r>
            <a:r>
              <a:rPr lang="en-US" altLang="zh-CN" sz="1200" dirty="0"/>
              <a:t>="Button 1" /&gt;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  &lt;Button  …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android:layout_alignParentRight</a:t>
            </a:r>
            <a:r>
              <a:rPr lang="en-US" altLang="zh-CN" sz="1200" dirty="0"/>
              <a:t>="true"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android:layout_alignParentTop</a:t>
            </a:r>
            <a:r>
              <a:rPr lang="en-US" altLang="zh-CN" sz="1200" dirty="0"/>
              <a:t>="true"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android:text</a:t>
            </a:r>
            <a:r>
              <a:rPr lang="en-US" altLang="zh-CN" sz="1200" dirty="0"/>
              <a:t>="Button 2" /&gt;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  &lt;Button …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android:layout_centerInParent</a:t>
            </a:r>
            <a:r>
              <a:rPr lang="en-US" altLang="zh-CN" sz="1200" dirty="0"/>
              <a:t>="true"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android:text</a:t>
            </a:r>
            <a:r>
              <a:rPr lang="en-US" altLang="zh-CN" sz="1200" dirty="0"/>
              <a:t>="Button 3" /&gt;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  &lt;Button  …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android:layout_alignParentBottom</a:t>
            </a:r>
            <a:r>
              <a:rPr lang="en-US" altLang="zh-CN" sz="1200" dirty="0"/>
              <a:t>="true"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android:layout_alignParentLeft</a:t>
            </a:r>
            <a:r>
              <a:rPr lang="en-US" altLang="zh-CN" sz="1200" dirty="0"/>
              <a:t>="true"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android:text</a:t>
            </a:r>
            <a:r>
              <a:rPr lang="en-US" altLang="zh-CN" sz="1200" dirty="0"/>
              <a:t>="Button 4" /&gt;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  &lt;Button  …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android:layout_alignParentBottom</a:t>
            </a:r>
            <a:r>
              <a:rPr lang="en-US" altLang="zh-CN" sz="1200" dirty="0"/>
              <a:t>="true"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android:layout_alignParentRight</a:t>
            </a:r>
            <a:r>
              <a:rPr lang="en-US" altLang="zh-CN" sz="1200" dirty="0"/>
              <a:t>="true"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android:text</a:t>
            </a:r>
            <a:r>
              <a:rPr lang="en-US" altLang="zh-CN" sz="1200" dirty="0"/>
              <a:t>="Button 5" /&gt;</a:t>
            </a:r>
          </a:p>
          <a:p>
            <a:endParaRPr lang="en-US" altLang="zh-CN" sz="1200" dirty="0"/>
          </a:p>
          <a:p>
            <a:r>
              <a:rPr lang="en-US" altLang="zh-CN" sz="1200" dirty="0"/>
              <a:t>&lt;/</a:t>
            </a:r>
            <a:r>
              <a:rPr lang="en-US" altLang="zh-CN" sz="1200" dirty="0" err="1"/>
              <a:t>RelativeLayout</a:t>
            </a:r>
            <a:r>
              <a:rPr lang="en-US" altLang="zh-CN" sz="1200" dirty="0"/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41224866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C344EE83-D784-4A2F-9369-BB682D1A4E9A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9204" y="2016071"/>
            <a:ext cx="2463075" cy="4390426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 err="1"/>
              <a:t>RelativeLayout</a:t>
            </a:r>
            <a:endParaRPr lang="zh-CN" altLang="en-US" sz="24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83189"/>
            <a:ext cx="7887056" cy="6762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1800" dirty="0"/>
              <a:t>除了相对于父布局定位之外，</a:t>
            </a:r>
            <a:r>
              <a:rPr lang="en-US" altLang="zh-CN" sz="1800" dirty="0" err="1"/>
              <a:t>RelativeLayout</a:t>
            </a:r>
            <a:r>
              <a:rPr lang="zh-CN" altLang="en-US" sz="1800" dirty="0"/>
              <a:t>还允许相对于控件进行定位。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4CF71F5-C7A2-46FB-8C70-86B065A71C0A}"/>
              </a:ext>
            </a:extLst>
          </p:cNvPr>
          <p:cNvSpPr/>
          <p:nvPr/>
        </p:nvSpPr>
        <p:spPr>
          <a:xfrm>
            <a:off x="838200" y="1672127"/>
            <a:ext cx="606680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/>
              <a:t>&lt;</a:t>
            </a:r>
            <a:r>
              <a:rPr lang="en-US" altLang="zh-CN" sz="1200" dirty="0" err="1"/>
              <a:t>RelativeLayout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xmlns:android</a:t>
            </a:r>
            <a:r>
              <a:rPr lang="en-US" altLang="zh-CN" sz="1200" dirty="0"/>
              <a:t>="http://schemas.android.com/</a:t>
            </a:r>
            <a:r>
              <a:rPr lang="en-US" altLang="zh-CN" sz="1200" dirty="0" err="1"/>
              <a:t>apk</a:t>
            </a:r>
            <a:r>
              <a:rPr lang="en-US" altLang="zh-CN" sz="1200" dirty="0"/>
              <a:t>/res/android" ...&gt;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  &lt;Button ...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android:layout_centerInParent</a:t>
            </a:r>
            <a:r>
              <a:rPr lang="en-US" altLang="zh-CN" sz="1200" dirty="0"/>
              <a:t>="true"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android:text</a:t>
            </a:r>
            <a:r>
              <a:rPr lang="en-US" altLang="zh-CN" sz="1200" dirty="0"/>
              <a:t>="Button 3" /&gt;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  &lt;Button ...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android:layout_above</a:t>
            </a:r>
            <a:r>
              <a:rPr lang="en-US" altLang="zh-CN" sz="1200" dirty="0"/>
              <a:t>="@id/button3"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android:layout_toLeftOf</a:t>
            </a:r>
            <a:r>
              <a:rPr lang="en-US" altLang="zh-CN" sz="1200" dirty="0"/>
              <a:t>="@id/button3"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android:text</a:t>
            </a:r>
            <a:r>
              <a:rPr lang="en-US" altLang="zh-CN" sz="1200" dirty="0"/>
              <a:t>="Button 1" /&gt;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  &lt;Button ...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android:layout_above</a:t>
            </a:r>
            <a:r>
              <a:rPr lang="en-US" altLang="zh-CN" sz="1200" dirty="0"/>
              <a:t>="@id/button3"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android:layout_toRightOf</a:t>
            </a:r>
            <a:r>
              <a:rPr lang="en-US" altLang="zh-CN" sz="1200" dirty="0"/>
              <a:t>="@id/button3"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android:text</a:t>
            </a:r>
            <a:r>
              <a:rPr lang="en-US" altLang="zh-CN" sz="1200" dirty="0"/>
              <a:t>="Button 2" /&gt;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  &lt;Button ...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android:layout_below</a:t>
            </a:r>
            <a:r>
              <a:rPr lang="en-US" altLang="zh-CN" sz="1200" dirty="0"/>
              <a:t>="@id/button3"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android:layout_toLeftOf</a:t>
            </a:r>
            <a:r>
              <a:rPr lang="en-US" altLang="zh-CN" sz="1200" dirty="0"/>
              <a:t>="@id/button3"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android:text</a:t>
            </a:r>
            <a:r>
              <a:rPr lang="en-US" altLang="zh-CN" sz="1200" dirty="0"/>
              <a:t>="Button 4" /&gt;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  &lt;Button ...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android:layout_below</a:t>
            </a:r>
            <a:r>
              <a:rPr lang="en-US" altLang="zh-CN" sz="1200" dirty="0"/>
              <a:t>="@id/button3"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android:layout_toRightOf</a:t>
            </a:r>
            <a:r>
              <a:rPr lang="en-US" altLang="zh-CN" sz="1200" dirty="0"/>
              <a:t>="@id/button3"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android:text</a:t>
            </a:r>
            <a:r>
              <a:rPr lang="en-US" altLang="zh-CN" sz="1200" dirty="0"/>
              <a:t>="Button 5" /&gt;</a:t>
            </a:r>
          </a:p>
          <a:p>
            <a:endParaRPr lang="en-US" altLang="zh-CN" sz="1200" dirty="0"/>
          </a:p>
          <a:p>
            <a:r>
              <a:rPr lang="en-US" altLang="zh-CN" sz="1200" dirty="0"/>
              <a:t>&lt;/</a:t>
            </a:r>
            <a:r>
              <a:rPr lang="en-US" altLang="zh-CN" sz="1200" dirty="0" err="1"/>
              <a:t>RelativeLayout</a:t>
            </a:r>
            <a:r>
              <a:rPr lang="en-US" altLang="zh-CN" sz="1200" dirty="0"/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17897764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01B41D76-5BE2-4953-B456-2AA3E2A7F2B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9205" y="2016071"/>
            <a:ext cx="2463076" cy="439042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 err="1"/>
              <a:t>FrameLayout</a:t>
            </a:r>
            <a:endParaRPr lang="zh-CN" altLang="en-US" sz="24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9864" y="1175475"/>
            <a:ext cx="10612272" cy="6762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1800" dirty="0" err="1"/>
              <a:t>FrameLayout</a:t>
            </a:r>
            <a:r>
              <a:rPr lang="zh-CN" altLang="en-US" sz="1800" dirty="0"/>
              <a:t>又称作帧布局，这种布局没有丰富的定位方式，所有的控件都会默认摆放在布局的左上角。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4CF71F5-C7A2-46FB-8C70-86B065A71C0A}"/>
              </a:ext>
            </a:extLst>
          </p:cNvPr>
          <p:cNvSpPr/>
          <p:nvPr/>
        </p:nvSpPr>
        <p:spPr>
          <a:xfrm>
            <a:off x="838200" y="2149033"/>
            <a:ext cx="540023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/>
              <a:t>&lt;</a:t>
            </a:r>
            <a:r>
              <a:rPr lang="en-US" altLang="zh-CN" sz="1200" dirty="0" err="1"/>
              <a:t>FrameLayout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xmlns:android</a:t>
            </a:r>
            <a:r>
              <a:rPr lang="en-US" altLang="zh-CN" sz="1200" dirty="0"/>
              <a:t>="http://schemas.android.com/</a:t>
            </a:r>
            <a:r>
              <a:rPr lang="en-US" altLang="zh-CN" sz="1200" dirty="0" err="1"/>
              <a:t>apk</a:t>
            </a:r>
            <a:r>
              <a:rPr lang="en-US" altLang="zh-CN" sz="1200" dirty="0"/>
              <a:t>/res/android"</a:t>
            </a:r>
          </a:p>
          <a:p>
            <a:r>
              <a:rPr lang="en-US" altLang="zh-CN" sz="1200" dirty="0"/>
              <a:t>    </a:t>
            </a:r>
            <a:r>
              <a:rPr lang="en-US" altLang="zh-CN" sz="1200" dirty="0" err="1"/>
              <a:t>android:layout_width</a:t>
            </a:r>
            <a:r>
              <a:rPr lang="en-US" altLang="zh-CN" sz="1200" dirty="0"/>
              <a:t>="</a:t>
            </a:r>
            <a:r>
              <a:rPr lang="en-US" altLang="zh-CN" sz="1200" dirty="0" err="1"/>
              <a:t>match_parent</a:t>
            </a:r>
            <a:r>
              <a:rPr lang="en-US" altLang="zh-CN" sz="1200" dirty="0"/>
              <a:t>"</a:t>
            </a:r>
          </a:p>
          <a:p>
            <a:r>
              <a:rPr lang="en-US" altLang="zh-CN" sz="1200" dirty="0"/>
              <a:t>    </a:t>
            </a:r>
            <a:r>
              <a:rPr lang="en-US" altLang="zh-CN" sz="1200" dirty="0" err="1"/>
              <a:t>android:layout_height</a:t>
            </a:r>
            <a:r>
              <a:rPr lang="en-US" altLang="zh-CN" sz="1200" dirty="0"/>
              <a:t>="</a:t>
            </a:r>
            <a:r>
              <a:rPr lang="en-US" altLang="zh-CN" sz="1200" dirty="0" err="1"/>
              <a:t>match_parent</a:t>
            </a:r>
            <a:r>
              <a:rPr lang="en-US" altLang="zh-CN" sz="1200" dirty="0"/>
              <a:t>"&gt;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  &lt;</a:t>
            </a:r>
            <a:r>
              <a:rPr lang="en-US" altLang="zh-CN" sz="1200" dirty="0" err="1"/>
              <a:t>TextView</a:t>
            </a:r>
            <a:endParaRPr lang="en-US" altLang="zh-CN" sz="1200" dirty="0"/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android:id</a:t>
            </a:r>
            <a:r>
              <a:rPr lang="en-US" altLang="zh-CN" sz="1200" dirty="0"/>
              <a:t>="@+id/</a:t>
            </a:r>
            <a:r>
              <a:rPr lang="en-US" altLang="zh-CN" sz="1200" dirty="0" err="1"/>
              <a:t>textView</a:t>
            </a:r>
            <a:r>
              <a:rPr lang="en-US" altLang="zh-CN" sz="1200" dirty="0"/>
              <a:t>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android:layout_width</a:t>
            </a:r>
            <a:r>
              <a:rPr lang="en-US" altLang="zh-CN" sz="1200" dirty="0"/>
              <a:t>="</a:t>
            </a:r>
            <a:r>
              <a:rPr lang="en-US" altLang="zh-CN" sz="1200" dirty="0" err="1"/>
              <a:t>wrap_content</a:t>
            </a:r>
            <a:r>
              <a:rPr lang="en-US" altLang="zh-CN" sz="1200" dirty="0"/>
              <a:t>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android:layout_height</a:t>
            </a:r>
            <a:r>
              <a:rPr lang="en-US" altLang="zh-CN" sz="1200" dirty="0"/>
              <a:t>="</a:t>
            </a:r>
            <a:r>
              <a:rPr lang="en-US" altLang="zh-CN" sz="1200" dirty="0" err="1"/>
              <a:t>wrap_content</a:t>
            </a:r>
            <a:r>
              <a:rPr lang="en-US" altLang="zh-CN" sz="1200" dirty="0"/>
              <a:t>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android:text</a:t>
            </a:r>
            <a:r>
              <a:rPr lang="en-US" altLang="zh-CN" sz="1200" dirty="0"/>
              <a:t>="This is </a:t>
            </a:r>
            <a:r>
              <a:rPr lang="en-US" altLang="zh-CN" sz="1200" dirty="0" err="1"/>
              <a:t>TextView</a:t>
            </a:r>
            <a:r>
              <a:rPr lang="en-US" altLang="zh-CN" sz="1200" dirty="0"/>
              <a:t>"</a:t>
            </a:r>
          </a:p>
          <a:p>
            <a:r>
              <a:rPr lang="en-US" altLang="zh-CN" sz="1200" dirty="0"/>
              <a:t>        /&gt;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  &lt;Button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android:id</a:t>
            </a:r>
            <a:r>
              <a:rPr lang="en-US" altLang="zh-CN" sz="1200" dirty="0"/>
              <a:t>="@+id/button"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android:layout_width</a:t>
            </a:r>
            <a:r>
              <a:rPr lang="en-US" altLang="zh-CN" sz="1200" dirty="0"/>
              <a:t>="</a:t>
            </a:r>
            <a:r>
              <a:rPr lang="en-US" altLang="zh-CN" sz="1200" dirty="0" err="1"/>
              <a:t>wrap_content</a:t>
            </a:r>
            <a:r>
              <a:rPr lang="en-US" altLang="zh-CN" sz="1200" dirty="0"/>
              <a:t>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android:layout_height</a:t>
            </a:r>
            <a:r>
              <a:rPr lang="en-US" altLang="zh-CN" sz="1200" dirty="0"/>
              <a:t>="</a:t>
            </a:r>
            <a:r>
              <a:rPr lang="en-US" altLang="zh-CN" sz="1200" dirty="0" err="1"/>
              <a:t>wrap_content</a:t>
            </a:r>
            <a:r>
              <a:rPr lang="en-US" altLang="zh-CN" sz="1200" dirty="0"/>
              <a:t>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android:text</a:t>
            </a:r>
            <a:r>
              <a:rPr lang="en-US" altLang="zh-CN" sz="1200" dirty="0"/>
              <a:t>="Button"</a:t>
            </a:r>
          </a:p>
          <a:p>
            <a:r>
              <a:rPr lang="en-US" altLang="zh-CN" sz="1200" dirty="0"/>
              <a:t>        /&gt;</a:t>
            </a:r>
          </a:p>
          <a:p>
            <a:endParaRPr lang="en-US" altLang="zh-CN" sz="1200" dirty="0"/>
          </a:p>
          <a:p>
            <a:r>
              <a:rPr lang="en-US" altLang="zh-CN" sz="1200" dirty="0"/>
              <a:t>&lt;/</a:t>
            </a:r>
            <a:r>
              <a:rPr lang="en-US" altLang="zh-CN" sz="1200" dirty="0" err="1"/>
              <a:t>FrameLayout</a:t>
            </a:r>
            <a:r>
              <a:rPr lang="en-US" altLang="zh-CN" sz="1200" dirty="0"/>
              <a:t>&gt;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9298118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6ABE3500-5164-4ABE-8841-27282AA88ED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9205" y="2016070"/>
            <a:ext cx="2463076" cy="439042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 err="1"/>
              <a:t>FrameLayout</a:t>
            </a:r>
            <a:endParaRPr lang="zh-CN" altLang="en-US" sz="24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8994"/>
            <a:ext cx="8933597" cy="6762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1800" dirty="0"/>
              <a:t>除了默认效果之外，还可以使用</a:t>
            </a:r>
            <a:r>
              <a:rPr lang="en-US" altLang="zh-CN" sz="1800" dirty="0" err="1"/>
              <a:t>layout_gravity</a:t>
            </a:r>
            <a:r>
              <a:rPr lang="zh-CN" altLang="en-US" sz="1800" dirty="0"/>
              <a:t>属性来指定控件在布局中的对齐方式，这和</a:t>
            </a:r>
            <a:r>
              <a:rPr lang="en-US" altLang="zh-CN" sz="1800" dirty="0" err="1"/>
              <a:t>LinearLayout</a:t>
            </a:r>
            <a:r>
              <a:rPr lang="zh-CN" altLang="en-US" sz="1800" dirty="0"/>
              <a:t>中的用法是相似的。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4CF71F5-C7A2-46FB-8C70-86B065A71C0A}"/>
              </a:ext>
            </a:extLst>
          </p:cNvPr>
          <p:cNvSpPr/>
          <p:nvPr/>
        </p:nvSpPr>
        <p:spPr>
          <a:xfrm>
            <a:off x="838200" y="2149033"/>
            <a:ext cx="540023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/>
              <a:t>&lt;</a:t>
            </a:r>
            <a:r>
              <a:rPr lang="en-US" altLang="zh-CN" sz="1200" dirty="0" err="1"/>
              <a:t>FrameLayout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xmlns:android</a:t>
            </a:r>
            <a:r>
              <a:rPr lang="en-US" altLang="zh-CN" sz="1200" dirty="0"/>
              <a:t>="http://schemas.android.com/</a:t>
            </a:r>
            <a:r>
              <a:rPr lang="en-US" altLang="zh-CN" sz="1200" dirty="0" err="1"/>
              <a:t>apk</a:t>
            </a:r>
            <a:r>
              <a:rPr lang="en-US" altLang="zh-CN" sz="1200" dirty="0"/>
              <a:t>/res/android"</a:t>
            </a:r>
          </a:p>
          <a:p>
            <a:r>
              <a:rPr lang="en-US" altLang="zh-CN" sz="1200" dirty="0"/>
              <a:t>    </a:t>
            </a:r>
            <a:r>
              <a:rPr lang="en-US" altLang="zh-CN" sz="1200" dirty="0" err="1"/>
              <a:t>android:layout_width</a:t>
            </a:r>
            <a:r>
              <a:rPr lang="en-US" altLang="zh-CN" sz="1200" dirty="0"/>
              <a:t>="</a:t>
            </a:r>
            <a:r>
              <a:rPr lang="en-US" altLang="zh-CN" sz="1200" dirty="0" err="1"/>
              <a:t>match_parent</a:t>
            </a:r>
            <a:r>
              <a:rPr lang="en-US" altLang="zh-CN" sz="1200" dirty="0"/>
              <a:t>"</a:t>
            </a:r>
          </a:p>
          <a:p>
            <a:r>
              <a:rPr lang="en-US" altLang="zh-CN" sz="1200" dirty="0"/>
              <a:t>    </a:t>
            </a:r>
            <a:r>
              <a:rPr lang="en-US" altLang="zh-CN" sz="1200" dirty="0" err="1"/>
              <a:t>android:layout_height</a:t>
            </a:r>
            <a:r>
              <a:rPr lang="en-US" altLang="zh-CN" sz="1200" dirty="0"/>
              <a:t>="</a:t>
            </a:r>
            <a:r>
              <a:rPr lang="en-US" altLang="zh-CN" sz="1200" dirty="0" err="1"/>
              <a:t>match_parent</a:t>
            </a:r>
            <a:r>
              <a:rPr lang="en-US" altLang="zh-CN" sz="1200" dirty="0"/>
              <a:t>"&gt;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  &lt;</a:t>
            </a:r>
            <a:r>
              <a:rPr lang="en-US" altLang="zh-CN" sz="1200" dirty="0" err="1"/>
              <a:t>TextView</a:t>
            </a:r>
            <a:endParaRPr lang="en-US" altLang="zh-CN" sz="1200" dirty="0"/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android:id</a:t>
            </a:r>
            <a:r>
              <a:rPr lang="en-US" altLang="zh-CN" sz="1200" dirty="0"/>
              <a:t>="@+id/</a:t>
            </a:r>
            <a:r>
              <a:rPr lang="en-US" altLang="zh-CN" sz="1200" dirty="0" err="1"/>
              <a:t>textView</a:t>
            </a:r>
            <a:r>
              <a:rPr lang="en-US" altLang="zh-CN" sz="1200" dirty="0"/>
              <a:t>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android:layout_width</a:t>
            </a:r>
            <a:r>
              <a:rPr lang="en-US" altLang="zh-CN" sz="1200" dirty="0"/>
              <a:t>="</a:t>
            </a:r>
            <a:r>
              <a:rPr lang="en-US" altLang="zh-CN" sz="1200" dirty="0" err="1"/>
              <a:t>wrap_content</a:t>
            </a:r>
            <a:r>
              <a:rPr lang="en-US" altLang="zh-CN" sz="1200" dirty="0"/>
              <a:t>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android:layout_height</a:t>
            </a:r>
            <a:r>
              <a:rPr lang="en-US" altLang="zh-CN" sz="1200" dirty="0"/>
              <a:t>="</a:t>
            </a:r>
            <a:r>
              <a:rPr lang="en-US" altLang="zh-CN" sz="1200" dirty="0" err="1"/>
              <a:t>wrap_content</a:t>
            </a:r>
            <a:r>
              <a:rPr lang="en-US" altLang="zh-CN" sz="1200" dirty="0"/>
              <a:t>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android:layout_gravity</a:t>
            </a:r>
            <a:r>
              <a:rPr lang="en-US" altLang="zh-CN" sz="1200" dirty="0"/>
              <a:t>="left"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android:text</a:t>
            </a:r>
            <a:r>
              <a:rPr lang="en-US" altLang="zh-CN" sz="1200" dirty="0"/>
              <a:t>="This is </a:t>
            </a:r>
            <a:r>
              <a:rPr lang="en-US" altLang="zh-CN" sz="1200" dirty="0" err="1"/>
              <a:t>TextView</a:t>
            </a:r>
            <a:r>
              <a:rPr lang="en-US" altLang="zh-CN" sz="1200" dirty="0"/>
              <a:t>"</a:t>
            </a:r>
          </a:p>
          <a:p>
            <a:r>
              <a:rPr lang="en-US" altLang="zh-CN" sz="1200" dirty="0"/>
              <a:t>        /&gt;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  &lt;Button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android:id</a:t>
            </a:r>
            <a:r>
              <a:rPr lang="en-US" altLang="zh-CN" sz="1200" dirty="0"/>
              <a:t>="@+id/button"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android:layout_width</a:t>
            </a:r>
            <a:r>
              <a:rPr lang="en-US" altLang="zh-CN" sz="1200" dirty="0"/>
              <a:t>="</a:t>
            </a:r>
            <a:r>
              <a:rPr lang="en-US" altLang="zh-CN" sz="1200" dirty="0" err="1"/>
              <a:t>wrap_content</a:t>
            </a:r>
            <a:r>
              <a:rPr lang="en-US" altLang="zh-CN" sz="1200" dirty="0"/>
              <a:t>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android:layout_height</a:t>
            </a:r>
            <a:r>
              <a:rPr lang="en-US" altLang="zh-CN" sz="1200" dirty="0"/>
              <a:t>="</a:t>
            </a:r>
            <a:r>
              <a:rPr lang="en-US" altLang="zh-CN" sz="1200" dirty="0" err="1"/>
              <a:t>wrap_content</a:t>
            </a:r>
            <a:r>
              <a:rPr lang="en-US" altLang="zh-CN" sz="1200" dirty="0"/>
              <a:t>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android:layout_gravity</a:t>
            </a:r>
            <a:r>
              <a:rPr lang="en-US" altLang="zh-CN" sz="1200" dirty="0"/>
              <a:t>="right"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android:text</a:t>
            </a:r>
            <a:r>
              <a:rPr lang="en-US" altLang="zh-CN" sz="1200" dirty="0"/>
              <a:t>="Button"</a:t>
            </a:r>
          </a:p>
          <a:p>
            <a:r>
              <a:rPr lang="en-US" altLang="zh-CN" sz="1200" dirty="0"/>
              <a:t>        /&gt;</a:t>
            </a:r>
          </a:p>
          <a:p>
            <a:endParaRPr lang="en-US" altLang="zh-CN" sz="1200" dirty="0"/>
          </a:p>
          <a:p>
            <a:r>
              <a:rPr lang="en-US" altLang="zh-CN" sz="1200" dirty="0"/>
              <a:t>&lt;/</a:t>
            </a:r>
            <a:r>
              <a:rPr lang="en-US" altLang="zh-CN" sz="1200" dirty="0" err="1"/>
              <a:t>FrameLayout</a:t>
            </a:r>
            <a:r>
              <a:rPr lang="en-US" altLang="zh-CN" sz="1200" dirty="0"/>
              <a:t>&gt;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173421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071" y="3145206"/>
            <a:ext cx="9119857" cy="567587"/>
          </a:xfrm>
        </p:spPr>
        <p:txBody>
          <a:bodyPr>
            <a:normAutofit fontScale="90000"/>
          </a:bodyPr>
          <a:lstStyle/>
          <a:p>
            <a:r>
              <a:rPr lang="zh-CN" altLang="en-US" sz="3200" dirty="0"/>
              <a:t>强大的滚动控件</a:t>
            </a:r>
            <a:r>
              <a:rPr lang="en-US" altLang="zh-CN" sz="3200" dirty="0"/>
              <a:t>——</a:t>
            </a:r>
            <a:r>
              <a:rPr lang="en-US" altLang="zh-CN" sz="3200" dirty="0" err="1"/>
              <a:t>RecyclerView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4374345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添加</a:t>
            </a:r>
            <a:r>
              <a:rPr lang="en-US" altLang="zh-CN" sz="2400" dirty="0" err="1"/>
              <a:t>RecyclerView</a:t>
            </a:r>
            <a:r>
              <a:rPr lang="zh-CN" altLang="en-US" sz="2400" dirty="0"/>
              <a:t>控件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31114"/>
            <a:ext cx="10515600" cy="61439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1800" dirty="0"/>
              <a:t>在布局中加入</a:t>
            </a:r>
            <a:r>
              <a:rPr lang="en-US" altLang="zh-CN" sz="1800" dirty="0" err="1"/>
              <a:t>RecyclerView</a:t>
            </a:r>
            <a:r>
              <a:rPr lang="zh-CN" altLang="en-US" sz="1800" dirty="0"/>
              <a:t>控件也是非常简单的，先为</a:t>
            </a:r>
            <a:r>
              <a:rPr lang="en-US" altLang="zh-CN" sz="1800" dirty="0" err="1"/>
              <a:t>RecyclerView</a:t>
            </a:r>
            <a:r>
              <a:rPr lang="zh-CN" altLang="en-US" sz="1800" dirty="0"/>
              <a:t>指定一个</a:t>
            </a:r>
            <a:r>
              <a:rPr lang="en-US" altLang="zh-CN" sz="1800" dirty="0"/>
              <a:t>id</a:t>
            </a:r>
            <a:r>
              <a:rPr lang="zh-CN" altLang="en-US" sz="1800" dirty="0"/>
              <a:t>，然后将宽度和高度都设置为</a:t>
            </a:r>
            <a:r>
              <a:rPr lang="en-US" altLang="zh-CN" sz="1800" dirty="0" err="1"/>
              <a:t>match_parent</a:t>
            </a:r>
            <a:r>
              <a:rPr lang="zh-CN" altLang="en-US" sz="1800" dirty="0"/>
              <a:t>，这样</a:t>
            </a:r>
            <a:r>
              <a:rPr lang="en-US" altLang="zh-CN" sz="1800" dirty="0" err="1"/>
              <a:t>RecyclerView</a:t>
            </a:r>
            <a:r>
              <a:rPr lang="zh-CN" altLang="en-US" sz="1800" dirty="0"/>
              <a:t>就占满了整个布局的空间。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57EAC58-FF14-441D-8446-77ED849F672E}"/>
              </a:ext>
            </a:extLst>
          </p:cNvPr>
          <p:cNvSpPr/>
          <p:nvPr/>
        </p:nvSpPr>
        <p:spPr>
          <a:xfrm>
            <a:off x="838199" y="2204270"/>
            <a:ext cx="844949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&lt;</a:t>
            </a:r>
            <a:r>
              <a:rPr lang="en-US" altLang="zh-CN" dirty="0" err="1"/>
              <a:t>LinearLayout</a:t>
            </a:r>
            <a:r>
              <a:rPr lang="en-US" altLang="zh-CN" dirty="0"/>
              <a:t> </a:t>
            </a:r>
            <a:r>
              <a:rPr lang="en-US" altLang="zh-CN" dirty="0" err="1"/>
              <a:t>xmlns:android</a:t>
            </a:r>
            <a:r>
              <a:rPr lang="en-US" altLang="zh-CN" dirty="0"/>
              <a:t>="http://schemas.android.com/</a:t>
            </a:r>
            <a:r>
              <a:rPr lang="en-US" altLang="zh-CN" dirty="0" err="1"/>
              <a:t>apk</a:t>
            </a:r>
            <a:r>
              <a:rPr lang="en-US" altLang="zh-CN" dirty="0"/>
              <a:t>/res/android"</a:t>
            </a:r>
          </a:p>
          <a:p>
            <a:r>
              <a:rPr lang="en-US" altLang="zh-CN" dirty="0"/>
              <a:t>    </a:t>
            </a:r>
            <a:r>
              <a:rPr lang="en-US" altLang="zh-CN" dirty="0" err="1"/>
              <a:t>android:layout_width</a:t>
            </a:r>
            <a:r>
              <a:rPr lang="en-US" altLang="zh-CN" dirty="0"/>
              <a:t>="</a:t>
            </a:r>
            <a:r>
              <a:rPr lang="en-US" altLang="zh-CN" dirty="0" err="1"/>
              <a:t>match_parent</a:t>
            </a:r>
            <a:r>
              <a:rPr lang="en-US" altLang="zh-CN" dirty="0"/>
              <a:t>"</a:t>
            </a:r>
          </a:p>
          <a:p>
            <a:r>
              <a:rPr lang="en-US" altLang="zh-CN" dirty="0"/>
              <a:t>    </a:t>
            </a:r>
            <a:r>
              <a:rPr lang="en-US" altLang="zh-CN" dirty="0" err="1"/>
              <a:t>android:layout_height</a:t>
            </a:r>
            <a:r>
              <a:rPr lang="en-US" altLang="zh-CN" dirty="0"/>
              <a:t>="</a:t>
            </a:r>
            <a:r>
              <a:rPr lang="en-US" altLang="zh-CN" dirty="0" err="1"/>
              <a:t>match_parent</a:t>
            </a:r>
            <a:r>
              <a:rPr lang="en-US" altLang="zh-CN" dirty="0"/>
              <a:t>"&gt;</a:t>
            </a:r>
          </a:p>
          <a:p>
            <a:endParaRPr lang="en-US" altLang="zh-CN" dirty="0"/>
          </a:p>
          <a:p>
            <a:r>
              <a:rPr lang="en-US" altLang="zh-CN" dirty="0"/>
              <a:t>    &lt;</a:t>
            </a:r>
            <a:r>
              <a:rPr lang="en-US" altLang="zh-CN" dirty="0" err="1"/>
              <a:t>androidx.recyclerview.widget.RecyclerView</a:t>
            </a:r>
            <a:endParaRPr lang="en-US" altLang="zh-CN" dirty="0"/>
          </a:p>
          <a:p>
            <a:r>
              <a:rPr lang="en-US" altLang="zh-CN" dirty="0"/>
              <a:t>        </a:t>
            </a:r>
            <a:r>
              <a:rPr lang="en-US" altLang="zh-CN" dirty="0" err="1"/>
              <a:t>android:id</a:t>
            </a:r>
            <a:r>
              <a:rPr lang="en-US" altLang="zh-CN" dirty="0"/>
              <a:t>="@+id/</a:t>
            </a:r>
            <a:r>
              <a:rPr lang="en-US" altLang="zh-CN" dirty="0" err="1"/>
              <a:t>recyclerView</a:t>
            </a:r>
            <a:r>
              <a:rPr lang="en-US" altLang="zh-CN" dirty="0"/>
              <a:t>"</a:t>
            </a:r>
          </a:p>
          <a:p>
            <a:r>
              <a:rPr lang="en-US" altLang="zh-CN" dirty="0"/>
              <a:t>        </a:t>
            </a:r>
            <a:r>
              <a:rPr lang="en-US" altLang="zh-CN" dirty="0" err="1"/>
              <a:t>android:layout_width</a:t>
            </a:r>
            <a:r>
              <a:rPr lang="en-US" altLang="zh-CN" dirty="0"/>
              <a:t>="</a:t>
            </a:r>
            <a:r>
              <a:rPr lang="en-US" altLang="zh-CN" dirty="0" err="1"/>
              <a:t>match_parent</a:t>
            </a:r>
            <a:r>
              <a:rPr lang="en-US" altLang="zh-CN" dirty="0"/>
              <a:t>"</a:t>
            </a:r>
          </a:p>
          <a:p>
            <a:r>
              <a:rPr lang="en-US" altLang="zh-CN" dirty="0"/>
              <a:t>        </a:t>
            </a:r>
            <a:r>
              <a:rPr lang="en-US" altLang="zh-CN" dirty="0" err="1"/>
              <a:t>android:layout_height</a:t>
            </a:r>
            <a:r>
              <a:rPr lang="en-US" altLang="zh-CN" dirty="0"/>
              <a:t>="</a:t>
            </a:r>
            <a:r>
              <a:rPr lang="en-US" altLang="zh-CN" dirty="0" err="1"/>
              <a:t>match_parent</a:t>
            </a:r>
            <a:r>
              <a:rPr lang="en-US" altLang="zh-CN" dirty="0"/>
              <a:t>" /&gt;</a:t>
            </a:r>
          </a:p>
          <a:p>
            <a:endParaRPr lang="en-US" altLang="zh-CN" dirty="0"/>
          </a:p>
          <a:p>
            <a:r>
              <a:rPr lang="en-US" altLang="zh-CN" dirty="0"/>
              <a:t>&lt;/</a:t>
            </a:r>
            <a:r>
              <a:rPr lang="en-US" altLang="zh-CN" dirty="0" err="1"/>
              <a:t>LinearLayout</a:t>
            </a:r>
            <a:r>
              <a:rPr lang="en-US" altLang="zh-CN" dirty="0"/>
              <a:t>&gt;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36645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071" y="3145206"/>
            <a:ext cx="9119857" cy="567587"/>
          </a:xfrm>
        </p:spPr>
        <p:txBody>
          <a:bodyPr>
            <a:normAutofit fontScale="90000"/>
          </a:bodyPr>
          <a:lstStyle/>
          <a:p>
            <a:r>
              <a:rPr lang="zh-CN" altLang="en-US" sz="3200" dirty="0"/>
              <a:t>常用控件的使用方法</a:t>
            </a:r>
          </a:p>
        </p:txBody>
      </p:sp>
    </p:spTree>
    <p:extLst>
      <p:ext uri="{BB962C8B-B14F-4D97-AF65-F5344CB8AC3E}">
        <p14:creationId xmlns:p14="http://schemas.microsoft.com/office/powerpoint/2010/main" val="34570999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定义实体类和子项布局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65034"/>
            <a:ext cx="10515600" cy="13124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800" dirty="0"/>
              <a:t>接着定义一个实体类，作为</a:t>
            </a:r>
            <a:r>
              <a:rPr lang="en-US" altLang="zh-CN" sz="1800" dirty="0" err="1"/>
              <a:t>RecyclerView</a:t>
            </a:r>
            <a:r>
              <a:rPr lang="zh-CN" altLang="en-US" sz="1800" dirty="0"/>
              <a:t>适配器的适配类型。</a:t>
            </a:r>
            <a:endParaRPr lang="en-US" altLang="zh-CN" sz="1800" dirty="0"/>
          </a:p>
          <a:p>
            <a:pPr marL="0" indent="0">
              <a:buNone/>
            </a:pPr>
            <a:r>
              <a:rPr lang="zh-CN" altLang="en-US" sz="1800" dirty="0"/>
              <a:t>新建</a:t>
            </a:r>
            <a:r>
              <a:rPr lang="en-US" altLang="zh-CN" sz="1800" dirty="0"/>
              <a:t>Fruit</a:t>
            </a:r>
            <a:r>
              <a:rPr lang="zh-CN" altLang="en-US" sz="1800" dirty="0"/>
              <a:t>类，代码如下所示：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D0DCB26-1AA6-4B65-A73C-60B6D0EA1F3D}"/>
              </a:ext>
            </a:extLst>
          </p:cNvPr>
          <p:cNvSpPr/>
          <p:nvPr/>
        </p:nvSpPr>
        <p:spPr>
          <a:xfrm>
            <a:off x="838200" y="3612630"/>
            <a:ext cx="4265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class Fruit(val name:String, val imageId: Int)</a:t>
            </a:r>
          </a:p>
        </p:txBody>
      </p:sp>
    </p:spTree>
    <p:extLst>
      <p:ext uri="{BB962C8B-B14F-4D97-AF65-F5344CB8AC3E}">
        <p14:creationId xmlns:p14="http://schemas.microsoft.com/office/powerpoint/2010/main" val="31257251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定义实体类和子项布局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CAC4484-C7BE-4424-B5E1-574CE827FC73}"/>
              </a:ext>
            </a:extLst>
          </p:cNvPr>
          <p:cNvSpPr/>
          <p:nvPr/>
        </p:nvSpPr>
        <p:spPr>
          <a:xfrm>
            <a:off x="838200" y="1114006"/>
            <a:ext cx="97414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然后需要为</a:t>
            </a:r>
            <a:r>
              <a:rPr lang="en-US" altLang="zh-CN" dirty="0" err="1"/>
              <a:t>RecyclerView</a:t>
            </a:r>
            <a:r>
              <a:rPr lang="zh-CN" altLang="en-US" dirty="0"/>
              <a:t>的子项指定一个我们自定义的布局，在layout目录下新建fruit_item.xml，代码如下所示：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8331719-6416-4903-B24C-7F263BD6D922}"/>
              </a:ext>
            </a:extLst>
          </p:cNvPr>
          <p:cNvSpPr/>
          <p:nvPr/>
        </p:nvSpPr>
        <p:spPr>
          <a:xfrm>
            <a:off x="838200" y="2392363"/>
            <a:ext cx="7036037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&lt;LinearLayout xmlns:android="http://schemas.android.com/apk/res/android"</a:t>
            </a:r>
          </a:p>
          <a:p>
            <a:r>
              <a:rPr lang="zh-CN" altLang="en-US" sz="1200" dirty="0"/>
              <a:t>    android:layout_width="match_parent"</a:t>
            </a:r>
          </a:p>
          <a:p>
            <a:r>
              <a:rPr lang="zh-CN" altLang="en-US" sz="1200" dirty="0"/>
              <a:t>    android:layout_height="60dp"&gt;</a:t>
            </a:r>
          </a:p>
          <a:p>
            <a:endParaRPr lang="zh-CN" altLang="en-US" sz="1200" dirty="0"/>
          </a:p>
          <a:p>
            <a:r>
              <a:rPr lang="zh-CN" altLang="en-US" sz="1200" dirty="0"/>
              <a:t>    &lt;ImageView</a:t>
            </a:r>
          </a:p>
          <a:p>
            <a:r>
              <a:rPr lang="zh-CN" altLang="en-US" sz="1200" dirty="0"/>
              <a:t>        android:id="@+id/fruitImage"</a:t>
            </a:r>
          </a:p>
          <a:p>
            <a:r>
              <a:rPr lang="zh-CN" altLang="en-US" sz="1200" dirty="0"/>
              <a:t>        android:layout_width="40dp"</a:t>
            </a:r>
          </a:p>
          <a:p>
            <a:r>
              <a:rPr lang="zh-CN" altLang="en-US" sz="1200" dirty="0"/>
              <a:t>        android:layout_height="40dp"</a:t>
            </a:r>
          </a:p>
          <a:p>
            <a:r>
              <a:rPr lang="zh-CN" altLang="en-US" sz="1200" dirty="0"/>
              <a:t>        android:layout_gravity="center_vertical"</a:t>
            </a:r>
          </a:p>
          <a:p>
            <a:r>
              <a:rPr lang="zh-CN" altLang="en-US" sz="1200" dirty="0"/>
              <a:t>        android:layout_marginLeft="10dp"/&gt;</a:t>
            </a:r>
          </a:p>
          <a:p>
            <a:endParaRPr lang="zh-CN" altLang="en-US" sz="1200" dirty="0"/>
          </a:p>
          <a:p>
            <a:r>
              <a:rPr lang="zh-CN" altLang="en-US" sz="1200" dirty="0"/>
              <a:t>    &lt;TextView</a:t>
            </a:r>
          </a:p>
          <a:p>
            <a:r>
              <a:rPr lang="zh-CN" altLang="en-US" sz="1200" dirty="0"/>
              <a:t>        android:id="@+id/fruitName"</a:t>
            </a:r>
          </a:p>
          <a:p>
            <a:r>
              <a:rPr lang="zh-CN" altLang="en-US" sz="1200" dirty="0"/>
              <a:t>        android:layout_width="wrap_content"</a:t>
            </a:r>
          </a:p>
          <a:p>
            <a:r>
              <a:rPr lang="zh-CN" altLang="en-US" sz="1200" dirty="0"/>
              <a:t>        android:layout_height="wrap_content"</a:t>
            </a:r>
          </a:p>
          <a:p>
            <a:r>
              <a:rPr lang="zh-CN" altLang="en-US" sz="1200" dirty="0"/>
              <a:t>        android:layout_gravity="center_vertical"</a:t>
            </a:r>
          </a:p>
          <a:p>
            <a:r>
              <a:rPr lang="zh-CN" altLang="en-US" sz="1200" dirty="0"/>
              <a:t>        android:layout_marginLeft="10dp" /&gt;</a:t>
            </a:r>
          </a:p>
          <a:p>
            <a:endParaRPr lang="zh-CN" altLang="en-US" sz="1200" dirty="0"/>
          </a:p>
          <a:p>
            <a:r>
              <a:rPr lang="zh-CN" altLang="en-US" sz="1200" dirty="0"/>
              <a:t>&lt;/LinearLayout&gt;</a:t>
            </a:r>
          </a:p>
        </p:txBody>
      </p:sp>
    </p:spTree>
    <p:extLst>
      <p:ext uri="{BB962C8B-B14F-4D97-AF65-F5344CB8AC3E}">
        <p14:creationId xmlns:p14="http://schemas.microsoft.com/office/powerpoint/2010/main" val="31302868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定义</a:t>
            </a:r>
            <a:r>
              <a:rPr lang="en-US" altLang="zh-CN" sz="2400" dirty="0" err="1"/>
              <a:t>RecyclerView</a:t>
            </a:r>
            <a:r>
              <a:rPr lang="zh-CN" altLang="en-US" sz="2400" dirty="0"/>
              <a:t>适配器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49227"/>
            <a:ext cx="10515600" cy="61439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1800" dirty="0"/>
              <a:t>接下来需要为</a:t>
            </a:r>
            <a:r>
              <a:rPr lang="en-US" altLang="zh-CN" sz="1800" dirty="0" err="1"/>
              <a:t>RecyclerView</a:t>
            </a:r>
            <a:r>
              <a:rPr lang="zh-CN" altLang="en-US" sz="1800" dirty="0"/>
              <a:t>准备一个适配器，新建</a:t>
            </a:r>
            <a:r>
              <a:rPr lang="en-US" altLang="zh-CN" sz="1800" dirty="0" err="1"/>
              <a:t>FruitAdapter</a:t>
            </a:r>
            <a:r>
              <a:rPr lang="zh-CN" altLang="en-US" sz="1800" dirty="0"/>
              <a:t>类，让这个适配器继承自</a:t>
            </a:r>
            <a:r>
              <a:rPr lang="en-US" altLang="zh-CN" sz="1800" dirty="0" err="1"/>
              <a:t>RecyclerView.Adapter</a:t>
            </a:r>
            <a:r>
              <a:rPr lang="zh-CN" altLang="en-US" sz="1800" dirty="0"/>
              <a:t>，并将泛型指定为</a:t>
            </a:r>
            <a:r>
              <a:rPr lang="en-US" altLang="zh-CN" sz="1800" dirty="0" err="1"/>
              <a:t>FruitAdapter.ViewHolder</a:t>
            </a:r>
            <a:r>
              <a:rPr lang="zh-CN" altLang="en-US" sz="1800" dirty="0"/>
              <a:t>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E3121E8-C821-42D2-B446-711BDEC3021B}"/>
              </a:ext>
            </a:extLst>
          </p:cNvPr>
          <p:cNvSpPr/>
          <p:nvPr/>
        </p:nvSpPr>
        <p:spPr>
          <a:xfrm>
            <a:off x="838200" y="2241352"/>
            <a:ext cx="8998009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class FruitAdapter(val fruitList: List&lt;Fruit&gt;) : RecyclerView.Adapter&lt;FruitAdapter.ViewHolder&gt;() {</a:t>
            </a:r>
          </a:p>
          <a:p>
            <a:r>
              <a:rPr lang="zh-CN" altLang="en-US" sz="1400" dirty="0"/>
              <a:t>	</a:t>
            </a:r>
          </a:p>
          <a:p>
            <a:r>
              <a:rPr lang="zh-CN" altLang="en-US" sz="1400" dirty="0"/>
              <a:t>    inner class ViewHolder(view: View) : RecyclerView.ViewHolder(view) {</a:t>
            </a:r>
          </a:p>
          <a:p>
            <a:r>
              <a:rPr lang="zh-CN" altLang="en-US" sz="1400" dirty="0"/>
              <a:t>        val fruitImage: ImageView = view.findViewById(R.id.fruitImage)</a:t>
            </a:r>
          </a:p>
          <a:p>
            <a:r>
              <a:rPr lang="zh-CN" altLang="en-US" sz="1400" dirty="0"/>
              <a:t>        val fruitName: TextView = view.findViewById(R.id.fruitName)</a:t>
            </a:r>
          </a:p>
          <a:p>
            <a:r>
              <a:rPr lang="zh-CN" altLang="en-US" sz="1400" dirty="0"/>
              <a:t>    }</a:t>
            </a:r>
          </a:p>
          <a:p>
            <a:endParaRPr lang="zh-CN" altLang="en-US" sz="1400" dirty="0"/>
          </a:p>
          <a:p>
            <a:r>
              <a:rPr lang="zh-CN" altLang="en-US" sz="1400" dirty="0"/>
              <a:t>    override fun onCreateViewHolder(parent: ViewGroup, viewType: Int): ViewHolder {</a:t>
            </a:r>
          </a:p>
          <a:p>
            <a:r>
              <a:rPr lang="zh-CN" altLang="en-US" sz="1400" dirty="0"/>
              <a:t>        val view = LayoutInflater.from(parent.context).inflate(R.layout.fruit_item, parent, false)</a:t>
            </a:r>
          </a:p>
          <a:p>
            <a:r>
              <a:rPr lang="zh-CN" altLang="en-US" sz="1400" dirty="0"/>
              <a:t>        return ViewHolder(view)</a:t>
            </a:r>
          </a:p>
          <a:p>
            <a:r>
              <a:rPr lang="zh-CN" altLang="en-US" sz="1400" dirty="0"/>
              <a:t>    }</a:t>
            </a:r>
          </a:p>
          <a:p>
            <a:endParaRPr lang="zh-CN" altLang="en-US" sz="1400" dirty="0"/>
          </a:p>
          <a:p>
            <a:r>
              <a:rPr lang="zh-CN" altLang="en-US" sz="1400" dirty="0"/>
              <a:t>    override fun onBindViewHolder(holder: ViewHolder, position: Int) {</a:t>
            </a:r>
          </a:p>
          <a:p>
            <a:r>
              <a:rPr lang="zh-CN" altLang="en-US" sz="1400" dirty="0"/>
              <a:t>        val fruit = fruitList[position]</a:t>
            </a:r>
          </a:p>
          <a:p>
            <a:r>
              <a:rPr lang="zh-CN" altLang="en-US" sz="1400" dirty="0"/>
              <a:t>        holder.fruitImage.setImageResource(fruit.imageId)</a:t>
            </a:r>
          </a:p>
          <a:p>
            <a:r>
              <a:rPr lang="zh-CN" altLang="en-US" sz="1400" dirty="0"/>
              <a:t>        holder.fruitName.text = fruit.name</a:t>
            </a:r>
          </a:p>
          <a:p>
            <a:r>
              <a:rPr lang="zh-CN" altLang="en-US" sz="1400" dirty="0"/>
              <a:t>    }</a:t>
            </a:r>
          </a:p>
          <a:p>
            <a:endParaRPr lang="zh-CN" altLang="en-US" sz="1400" dirty="0"/>
          </a:p>
          <a:p>
            <a:r>
              <a:rPr lang="zh-CN" altLang="en-US" sz="1400" dirty="0"/>
              <a:t>    override fun getItemCount() = fruitList.size</a:t>
            </a:r>
          </a:p>
          <a:p>
            <a:endParaRPr lang="zh-CN" altLang="en-US" sz="1400" dirty="0"/>
          </a:p>
          <a:p>
            <a:r>
              <a:rPr lang="zh-CN" altLang="en-US" sz="1400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6141865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5C4B514-268E-4F80-8CFF-DEC95834D95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724" y="2039006"/>
            <a:ext cx="2463076" cy="439042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使用</a:t>
            </a:r>
            <a:r>
              <a:rPr lang="en-US" altLang="zh-CN" sz="2400" dirty="0" err="1"/>
              <a:t>RecyclerView</a:t>
            </a:r>
            <a:endParaRPr lang="zh-CN" altLang="en-US" sz="24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34756"/>
            <a:ext cx="10515600" cy="32384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zh-CN" altLang="en-US" sz="1800" dirty="0"/>
              <a:t>适配器准备好了之后，我们就可以开始使用</a:t>
            </a:r>
            <a:r>
              <a:rPr lang="en-US" altLang="zh-CN" sz="1800" dirty="0" err="1"/>
              <a:t>RecyclerView</a:t>
            </a:r>
            <a:r>
              <a:rPr lang="zh-CN" altLang="en-US" sz="1800" dirty="0"/>
              <a:t>了。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E3121E8-C821-42D2-B446-711BDEC3021B}"/>
              </a:ext>
            </a:extLst>
          </p:cNvPr>
          <p:cNvSpPr/>
          <p:nvPr/>
        </p:nvSpPr>
        <p:spPr>
          <a:xfrm>
            <a:off x="838200" y="1648896"/>
            <a:ext cx="599843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/>
              <a:t>class </a:t>
            </a:r>
            <a:r>
              <a:rPr lang="en-US" altLang="zh-CN" sz="1100" dirty="0" err="1"/>
              <a:t>MainActivity</a:t>
            </a:r>
            <a:r>
              <a:rPr lang="en-US" altLang="zh-CN" sz="1100" dirty="0"/>
              <a:t> : </a:t>
            </a:r>
            <a:r>
              <a:rPr lang="en-US" altLang="zh-CN" sz="1100" dirty="0" err="1"/>
              <a:t>AppCompatActivity</a:t>
            </a:r>
            <a:r>
              <a:rPr lang="en-US" altLang="zh-CN" sz="1100" dirty="0"/>
              <a:t>() {</a:t>
            </a:r>
          </a:p>
          <a:p>
            <a:endParaRPr lang="en-US" altLang="zh-CN" sz="1100" dirty="0"/>
          </a:p>
          <a:p>
            <a:r>
              <a:rPr lang="en-US" altLang="zh-CN" sz="1100" dirty="0"/>
              <a:t>    private </a:t>
            </a:r>
            <a:r>
              <a:rPr lang="en-US" altLang="zh-CN" sz="1100" dirty="0" err="1"/>
              <a:t>val</a:t>
            </a:r>
            <a:r>
              <a:rPr lang="en-US" altLang="zh-CN" sz="1100" dirty="0"/>
              <a:t> </a:t>
            </a:r>
            <a:r>
              <a:rPr lang="en-US" altLang="zh-CN" sz="1100" dirty="0" err="1"/>
              <a:t>fruitList</a:t>
            </a:r>
            <a:r>
              <a:rPr lang="en-US" altLang="zh-CN" sz="1100" dirty="0"/>
              <a:t> = </a:t>
            </a:r>
            <a:r>
              <a:rPr lang="en-US" altLang="zh-CN" sz="1100" dirty="0" err="1"/>
              <a:t>ArrayList</a:t>
            </a:r>
            <a:r>
              <a:rPr lang="en-US" altLang="zh-CN" sz="1100" dirty="0"/>
              <a:t>&lt;Fruit&gt;()</a:t>
            </a:r>
          </a:p>
          <a:p>
            <a:endParaRPr lang="en-US" altLang="zh-CN" sz="1100" dirty="0"/>
          </a:p>
          <a:p>
            <a:r>
              <a:rPr lang="en-US" altLang="zh-CN" sz="1100" dirty="0"/>
              <a:t>    override fun </a:t>
            </a:r>
            <a:r>
              <a:rPr lang="en-US" altLang="zh-CN" sz="1100" dirty="0" err="1"/>
              <a:t>onCreate</a:t>
            </a:r>
            <a:r>
              <a:rPr lang="en-US" altLang="zh-CN" sz="1100" dirty="0"/>
              <a:t>(</a:t>
            </a:r>
            <a:r>
              <a:rPr lang="en-US" altLang="zh-CN" sz="1100" dirty="0" err="1"/>
              <a:t>savedInstanceState</a:t>
            </a:r>
            <a:r>
              <a:rPr lang="en-US" altLang="zh-CN" sz="1100" dirty="0"/>
              <a:t>: Bundle?) {</a:t>
            </a:r>
          </a:p>
          <a:p>
            <a:r>
              <a:rPr lang="en-US" altLang="zh-CN" sz="1100" dirty="0"/>
              <a:t>        </a:t>
            </a:r>
            <a:r>
              <a:rPr lang="en-US" altLang="zh-CN" sz="1100" dirty="0" err="1"/>
              <a:t>super.onCreate</a:t>
            </a:r>
            <a:r>
              <a:rPr lang="en-US" altLang="zh-CN" sz="1100" dirty="0"/>
              <a:t>(</a:t>
            </a:r>
            <a:r>
              <a:rPr lang="en-US" altLang="zh-CN" sz="1100" dirty="0" err="1"/>
              <a:t>savedInstanceState</a:t>
            </a:r>
            <a:r>
              <a:rPr lang="en-US" altLang="zh-CN" sz="1100" dirty="0"/>
              <a:t>)</a:t>
            </a:r>
          </a:p>
          <a:p>
            <a:r>
              <a:rPr lang="en-US" altLang="zh-CN" sz="1100" dirty="0"/>
              <a:t>        </a:t>
            </a:r>
            <a:r>
              <a:rPr lang="en-US" altLang="zh-CN" sz="1100" dirty="0" err="1"/>
              <a:t>setContentView</a:t>
            </a:r>
            <a:r>
              <a:rPr lang="en-US" altLang="zh-CN" sz="1100" dirty="0"/>
              <a:t>(</a:t>
            </a:r>
            <a:r>
              <a:rPr lang="en-US" altLang="zh-CN" sz="1100" dirty="0" err="1"/>
              <a:t>R.layout.activity_main</a:t>
            </a:r>
            <a:r>
              <a:rPr lang="en-US" altLang="zh-CN" sz="1100" dirty="0"/>
              <a:t>)</a:t>
            </a:r>
          </a:p>
          <a:p>
            <a:r>
              <a:rPr lang="en-US" altLang="zh-CN" sz="1100" dirty="0"/>
              <a:t>        </a:t>
            </a:r>
            <a:r>
              <a:rPr lang="en-US" altLang="zh-CN" sz="1100" dirty="0" err="1"/>
              <a:t>initFruits</a:t>
            </a:r>
            <a:r>
              <a:rPr lang="en-US" altLang="zh-CN" sz="1100" dirty="0"/>
              <a:t>() // </a:t>
            </a:r>
            <a:r>
              <a:rPr lang="zh-CN" altLang="en-US" sz="1100" dirty="0"/>
              <a:t>初始化水果数据</a:t>
            </a:r>
          </a:p>
          <a:p>
            <a:r>
              <a:rPr lang="zh-CN" altLang="en-US" sz="1100" dirty="0"/>
              <a:t>        </a:t>
            </a:r>
            <a:r>
              <a:rPr lang="en-US" altLang="zh-CN" sz="1100" dirty="0" err="1"/>
              <a:t>val</a:t>
            </a:r>
            <a:r>
              <a:rPr lang="en-US" altLang="zh-CN" sz="1100" dirty="0"/>
              <a:t> </a:t>
            </a:r>
            <a:r>
              <a:rPr lang="en-US" altLang="zh-CN" sz="1100" dirty="0" err="1"/>
              <a:t>layoutManager</a:t>
            </a:r>
            <a:r>
              <a:rPr lang="en-US" altLang="zh-CN" sz="1100" dirty="0"/>
              <a:t> = </a:t>
            </a:r>
            <a:r>
              <a:rPr lang="en-US" altLang="zh-CN" sz="1100" dirty="0" err="1"/>
              <a:t>LinearLayoutManager</a:t>
            </a:r>
            <a:r>
              <a:rPr lang="en-US" altLang="zh-CN" sz="1100" dirty="0"/>
              <a:t>(this)</a:t>
            </a:r>
          </a:p>
          <a:p>
            <a:r>
              <a:rPr lang="en-US" altLang="zh-CN" sz="1100" dirty="0"/>
              <a:t>        </a:t>
            </a:r>
            <a:r>
              <a:rPr lang="en-US" altLang="zh-CN" sz="1100" dirty="0" err="1"/>
              <a:t>recyclerView.layoutManager</a:t>
            </a:r>
            <a:r>
              <a:rPr lang="en-US" altLang="zh-CN" sz="1100" dirty="0"/>
              <a:t> = </a:t>
            </a:r>
            <a:r>
              <a:rPr lang="en-US" altLang="zh-CN" sz="1100" dirty="0" err="1"/>
              <a:t>layoutManager</a:t>
            </a:r>
            <a:endParaRPr lang="en-US" altLang="zh-CN" sz="1100" dirty="0"/>
          </a:p>
          <a:p>
            <a:r>
              <a:rPr lang="en-US" altLang="zh-CN" sz="1100" dirty="0"/>
              <a:t>        </a:t>
            </a:r>
            <a:r>
              <a:rPr lang="en-US" altLang="zh-CN" sz="1100" dirty="0" err="1"/>
              <a:t>val</a:t>
            </a:r>
            <a:r>
              <a:rPr lang="en-US" altLang="zh-CN" sz="1100" dirty="0"/>
              <a:t> adapter = </a:t>
            </a:r>
            <a:r>
              <a:rPr lang="en-US" altLang="zh-CN" sz="1100" dirty="0" err="1"/>
              <a:t>FruitAdapter</a:t>
            </a:r>
            <a:r>
              <a:rPr lang="en-US" altLang="zh-CN" sz="1100" dirty="0"/>
              <a:t>(</a:t>
            </a:r>
            <a:r>
              <a:rPr lang="en-US" altLang="zh-CN" sz="1100" dirty="0" err="1"/>
              <a:t>fruitList</a:t>
            </a:r>
            <a:r>
              <a:rPr lang="en-US" altLang="zh-CN" sz="1100" dirty="0"/>
              <a:t>)</a:t>
            </a:r>
          </a:p>
          <a:p>
            <a:r>
              <a:rPr lang="en-US" altLang="zh-CN" sz="1100" dirty="0"/>
              <a:t>        </a:t>
            </a:r>
            <a:r>
              <a:rPr lang="en-US" altLang="zh-CN" sz="1100" dirty="0" err="1"/>
              <a:t>recyclerView.adapter</a:t>
            </a:r>
            <a:r>
              <a:rPr lang="en-US" altLang="zh-CN" sz="1100" dirty="0"/>
              <a:t> = adapter</a:t>
            </a:r>
          </a:p>
          <a:p>
            <a:r>
              <a:rPr lang="en-US" altLang="zh-CN" sz="1100" dirty="0"/>
              <a:t>    }</a:t>
            </a:r>
          </a:p>
          <a:p>
            <a:endParaRPr lang="en-US" altLang="zh-CN" sz="1100" dirty="0"/>
          </a:p>
          <a:p>
            <a:r>
              <a:rPr lang="en-US" altLang="zh-CN" sz="1100" dirty="0"/>
              <a:t>    private fun </a:t>
            </a:r>
            <a:r>
              <a:rPr lang="en-US" altLang="zh-CN" sz="1100" dirty="0" err="1"/>
              <a:t>initFruits</a:t>
            </a:r>
            <a:r>
              <a:rPr lang="en-US" altLang="zh-CN" sz="1100" dirty="0"/>
              <a:t>() {</a:t>
            </a:r>
          </a:p>
          <a:p>
            <a:r>
              <a:rPr lang="en-US" altLang="zh-CN" sz="1100" dirty="0"/>
              <a:t>        repeat(2) {</a:t>
            </a:r>
          </a:p>
          <a:p>
            <a:r>
              <a:rPr lang="en-US" altLang="zh-CN" sz="1100" dirty="0"/>
              <a:t>            </a:t>
            </a:r>
            <a:r>
              <a:rPr lang="en-US" altLang="zh-CN" sz="1100" dirty="0" err="1"/>
              <a:t>fruitList.add</a:t>
            </a:r>
            <a:r>
              <a:rPr lang="en-US" altLang="zh-CN" sz="1100" dirty="0"/>
              <a:t>(Fruit("Apple", </a:t>
            </a:r>
            <a:r>
              <a:rPr lang="en-US" altLang="zh-CN" sz="1100" dirty="0" err="1"/>
              <a:t>R.drawable.apple_pic</a:t>
            </a:r>
            <a:r>
              <a:rPr lang="en-US" altLang="zh-CN" sz="1100" dirty="0"/>
              <a:t>))</a:t>
            </a:r>
          </a:p>
          <a:p>
            <a:r>
              <a:rPr lang="en-US" altLang="zh-CN" sz="1100" dirty="0"/>
              <a:t>            </a:t>
            </a:r>
            <a:r>
              <a:rPr lang="en-US" altLang="zh-CN" sz="1100" dirty="0" err="1"/>
              <a:t>fruitList.add</a:t>
            </a:r>
            <a:r>
              <a:rPr lang="en-US" altLang="zh-CN" sz="1100" dirty="0"/>
              <a:t>(Fruit("Banana", </a:t>
            </a:r>
            <a:r>
              <a:rPr lang="en-US" altLang="zh-CN" sz="1100" dirty="0" err="1"/>
              <a:t>R.drawable.banana_pic</a:t>
            </a:r>
            <a:r>
              <a:rPr lang="en-US" altLang="zh-CN" sz="1100" dirty="0"/>
              <a:t>))</a:t>
            </a:r>
          </a:p>
          <a:p>
            <a:r>
              <a:rPr lang="en-US" altLang="zh-CN" sz="1100" dirty="0"/>
              <a:t>            </a:t>
            </a:r>
            <a:r>
              <a:rPr lang="en-US" altLang="zh-CN" sz="1100" dirty="0" err="1"/>
              <a:t>fruitList.add</a:t>
            </a:r>
            <a:r>
              <a:rPr lang="en-US" altLang="zh-CN" sz="1100" dirty="0"/>
              <a:t>(Fruit("Orange", </a:t>
            </a:r>
            <a:r>
              <a:rPr lang="en-US" altLang="zh-CN" sz="1100" dirty="0" err="1"/>
              <a:t>R.drawable.orange_pic</a:t>
            </a:r>
            <a:r>
              <a:rPr lang="en-US" altLang="zh-CN" sz="1100" dirty="0"/>
              <a:t>))</a:t>
            </a:r>
          </a:p>
          <a:p>
            <a:r>
              <a:rPr lang="en-US" altLang="zh-CN" sz="1100" dirty="0"/>
              <a:t>            </a:t>
            </a:r>
            <a:r>
              <a:rPr lang="en-US" altLang="zh-CN" sz="1100" dirty="0" err="1"/>
              <a:t>fruitList.add</a:t>
            </a:r>
            <a:r>
              <a:rPr lang="en-US" altLang="zh-CN" sz="1100" dirty="0"/>
              <a:t>(Fruit("Watermelon", </a:t>
            </a:r>
            <a:r>
              <a:rPr lang="en-US" altLang="zh-CN" sz="1100" dirty="0" err="1"/>
              <a:t>R.drawable.watermelon_pic</a:t>
            </a:r>
            <a:r>
              <a:rPr lang="en-US" altLang="zh-CN" sz="1100" dirty="0"/>
              <a:t>))</a:t>
            </a:r>
          </a:p>
          <a:p>
            <a:r>
              <a:rPr lang="en-US" altLang="zh-CN" sz="1100" dirty="0"/>
              <a:t>            </a:t>
            </a:r>
            <a:r>
              <a:rPr lang="en-US" altLang="zh-CN" sz="1100" dirty="0" err="1"/>
              <a:t>fruitList.add</a:t>
            </a:r>
            <a:r>
              <a:rPr lang="en-US" altLang="zh-CN" sz="1100" dirty="0"/>
              <a:t>(Fruit("Pear", </a:t>
            </a:r>
            <a:r>
              <a:rPr lang="en-US" altLang="zh-CN" sz="1100" dirty="0" err="1"/>
              <a:t>R.drawable.pear_pic</a:t>
            </a:r>
            <a:r>
              <a:rPr lang="en-US" altLang="zh-CN" sz="1100" dirty="0"/>
              <a:t>))</a:t>
            </a:r>
          </a:p>
          <a:p>
            <a:r>
              <a:rPr lang="en-US" altLang="zh-CN" sz="1100" dirty="0"/>
              <a:t>            </a:t>
            </a:r>
            <a:r>
              <a:rPr lang="en-US" altLang="zh-CN" sz="1100" dirty="0" err="1"/>
              <a:t>fruitList.add</a:t>
            </a:r>
            <a:r>
              <a:rPr lang="en-US" altLang="zh-CN" sz="1100" dirty="0"/>
              <a:t>(Fruit("Grape", </a:t>
            </a:r>
            <a:r>
              <a:rPr lang="en-US" altLang="zh-CN" sz="1100" dirty="0" err="1"/>
              <a:t>R.drawable.grape_pic</a:t>
            </a:r>
            <a:r>
              <a:rPr lang="en-US" altLang="zh-CN" sz="1100" dirty="0"/>
              <a:t>))</a:t>
            </a:r>
          </a:p>
          <a:p>
            <a:r>
              <a:rPr lang="en-US" altLang="zh-CN" sz="1100" dirty="0"/>
              <a:t>            </a:t>
            </a:r>
            <a:r>
              <a:rPr lang="en-US" altLang="zh-CN" sz="1100" dirty="0" err="1"/>
              <a:t>fruitList.add</a:t>
            </a:r>
            <a:r>
              <a:rPr lang="en-US" altLang="zh-CN" sz="1100" dirty="0"/>
              <a:t>(Fruit("Pineapple", </a:t>
            </a:r>
            <a:r>
              <a:rPr lang="en-US" altLang="zh-CN" sz="1100" dirty="0" err="1"/>
              <a:t>R.drawable.pineapple_pic</a:t>
            </a:r>
            <a:r>
              <a:rPr lang="en-US" altLang="zh-CN" sz="1100" dirty="0"/>
              <a:t>))</a:t>
            </a:r>
          </a:p>
          <a:p>
            <a:r>
              <a:rPr lang="en-US" altLang="zh-CN" sz="1100" dirty="0"/>
              <a:t>            </a:t>
            </a:r>
            <a:r>
              <a:rPr lang="en-US" altLang="zh-CN" sz="1100" dirty="0" err="1"/>
              <a:t>fruitList.add</a:t>
            </a:r>
            <a:r>
              <a:rPr lang="en-US" altLang="zh-CN" sz="1100" dirty="0"/>
              <a:t>(Fruit("Strawberry", </a:t>
            </a:r>
            <a:r>
              <a:rPr lang="en-US" altLang="zh-CN" sz="1100" dirty="0" err="1"/>
              <a:t>R.drawable.strawberry_pic</a:t>
            </a:r>
            <a:r>
              <a:rPr lang="en-US" altLang="zh-CN" sz="1100" dirty="0"/>
              <a:t>))</a:t>
            </a:r>
          </a:p>
          <a:p>
            <a:r>
              <a:rPr lang="en-US" altLang="zh-CN" sz="1100" dirty="0"/>
              <a:t>            </a:t>
            </a:r>
            <a:r>
              <a:rPr lang="en-US" altLang="zh-CN" sz="1100" dirty="0" err="1"/>
              <a:t>fruitList.add</a:t>
            </a:r>
            <a:r>
              <a:rPr lang="en-US" altLang="zh-CN" sz="1100" dirty="0"/>
              <a:t>(Fruit("Cherry", </a:t>
            </a:r>
            <a:r>
              <a:rPr lang="en-US" altLang="zh-CN" sz="1100" dirty="0" err="1"/>
              <a:t>R.drawable.cherry_pic</a:t>
            </a:r>
            <a:r>
              <a:rPr lang="en-US" altLang="zh-CN" sz="1100" dirty="0"/>
              <a:t>))</a:t>
            </a:r>
          </a:p>
          <a:p>
            <a:r>
              <a:rPr lang="en-US" altLang="zh-CN" sz="1100" dirty="0"/>
              <a:t>            </a:t>
            </a:r>
            <a:r>
              <a:rPr lang="en-US" altLang="zh-CN" sz="1100" dirty="0" err="1"/>
              <a:t>fruitList.add</a:t>
            </a:r>
            <a:r>
              <a:rPr lang="en-US" altLang="zh-CN" sz="1100" dirty="0"/>
              <a:t>(Fruit("Mango", </a:t>
            </a:r>
            <a:r>
              <a:rPr lang="en-US" altLang="zh-CN" sz="1100" dirty="0" err="1"/>
              <a:t>R.drawable.mango_pic</a:t>
            </a:r>
            <a:r>
              <a:rPr lang="en-US" altLang="zh-CN" sz="1100" dirty="0"/>
              <a:t>))</a:t>
            </a:r>
          </a:p>
          <a:p>
            <a:r>
              <a:rPr lang="en-US" altLang="zh-CN" sz="1100" dirty="0"/>
              <a:t>        }</a:t>
            </a:r>
          </a:p>
          <a:p>
            <a:r>
              <a:rPr lang="en-US" altLang="zh-CN" sz="1100" dirty="0"/>
              <a:t>    }</a:t>
            </a:r>
          </a:p>
          <a:p>
            <a:r>
              <a:rPr lang="en-US" altLang="zh-CN" sz="1100" dirty="0"/>
              <a:t>    </a:t>
            </a:r>
          </a:p>
          <a:p>
            <a:r>
              <a:rPr lang="en-US" altLang="zh-CN" sz="1100" dirty="0"/>
              <a:t>}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1549698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071" y="3145206"/>
            <a:ext cx="9119857" cy="567587"/>
          </a:xfrm>
        </p:spPr>
        <p:txBody>
          <a:bodyPr>
            <a:normAutofit fontScale="90000"/>
          </a:bodyPr>
          <a:lstStyle/>
          <a:p>
            <a:r>
              <a:rPr lang="en-US" altLang="zh-CN" sz="3200" dirty="0"/>
              <a:t>Kotlin</a:t>
            </a:r>
            <a:r>
              <a:rPr lang="zh-CN" altLang="en-US" sz="3200" dirty="0"/>
              <a:t>课堂</a:t>
            </a:r>
          </a:p>
        </p:txBody>
      </p:sp>
    </p:spTree>
    <p:extLst>
      <p:ext uri="{BB962C8B-B14F-4D97-AF65-F5344CB8AC3E}">
        <p14:creationId xmlns:p14="http://schemas.microsoft.com/office/powerpoint/2010/main" val="1022212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对变量延迟初始化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83901"/>
            <a:ext cx="4858603" cy="25521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800" dirty="0"/>
              <a:t>延迟初始化使用的是</a:t>
            </a:r>
            <a:r>
              <a:rPr lang="en-US" altLang="zh-CN" sz="1800" dirty="0" err="1"/>
              <a:t>lateinit</a:t>
            </a:r>
            <a:r>
              <a:rPr lang="zh-CN" altLang="en-US" sz="1800" dirty="0"/>
              <a:t>关键字，它可以告诉</a:t>
            </a:r>
            <a:r>
              <a:rPr lang="en-US" altLang="zh-CN" sz="1800" dirty="0"/>
              <a:t>Kotlin</a:t>
            </a:r>
            <a:r>
              <a:rPr lang="zh-CN" altLang="en-US" sz="1800" dirty="0"/>
              <a:t>编译器，我会在晚些时候对这个变量进行初始化，这样就不用在一开始的时候将它赋值为</a:t>
            </a:r>
            <a:r>
              <a:rPr lang="en-US" altLang="zh-CN" sz="1800" dirty="0"/>
              <a:t>null</a:t>
            </a:r>
            <a:r>
              <a:rPr lang="zh-CN" altLang="en-US" sz="1800" dirty="0"/>
              <a:t>了。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589136C-B3FE-422F-BBE4-2A12531E138D}"/>
              </a:ext>
            </a:extLst>
          </p:cNvPr>
          <p:cNvSpPr/>
          <p:nvPr/>
        </p:nvSpPr>
        <p:spPr>
          <a:xfrm>
            <a:off x="5813946" y="2129561"/>
            <a:ext cx="8773851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class MainActivity : AppCompatActivity(), View.OnClickListener {</a:t>
            </a:r>
          </a:p>
          <a:p>
            <a:endParaRPr lang="zh-CN" altLang="en-US" sz="1400" dirty="0"/>
          </a:p>
          <a:p>
            <a:r>
              <a:rPr lang="zh-CN" altLang="en-US" sz="1400" dirty="0"/>
              <a:t>    </a:t>
            </a:r>
            <a:r>
              <a:rPr lang="zh-CN" altLang="en-US" sz="1400" b="1" dirty="0"/>
              <a:t>private lateinit var adapter: MsgAdapter</a:t>
            </a:r>
          </a:p>
          <a:p>
            <a:endParaRPr lang="zh-CN" altLang="en-US" sz="1400" dirty="0"/>
          </a:p>
          <a:p>
            <a:r>
              <a:rPr lang="zh-CN" altLang="en-US" sz="1400" dirty="0"/>
              <a:t>    override fun onCreate(savedInstanceState: Bundle?) {</a:t>
            </a:r>
          </a:p>
          <a:p>
            <a:r>
              <a:rPr lang="zh-CN" altLang="en-US" sz="1400" dirty="0"/>
              <a:t>        …</a:t>
            </a:r>
          </a:p>
          <a:p>
            <a:r>
              <a:rPr lang="zh-CN" altLang="en-US" sz="1400" dirty="0"/>
              <a:t>        adapter = MsgAdapter(msgList)</a:t>
            </a:r>
          </a:p>
          <a:p>
            <a:r>
              <a:rPr lang="zh-CN" altLang="en-US" sz="1400" dirty="0"/>
              <a:t>        …</a:t>
            </a:r>
          </a:p>
          <a:p>
            <a:r>
              <a:rPr lang="zh-CN" altLang="en-US" sz="1400" dirty="0"/>
              <a:t>    }</a:t>
            </a:r>
          </a:p>
          <a:p>
            <a:endParaRPr lang="zh-CN" altLang="en-US" sz="1400" dirty="0"/>
          </a:p>
          <a:p>
            <a:r>
              <a:rPr lang="zh-CN" altLang="en-US" sz="1400" dirty="0"/>
              <a:t>    override fun onClick(v: View?) {</a:t>
            </a:r>
          </a:p>
          <a:p>
            <a:r>
              <a:rPr lang="zh-CN" altLang="en-US" sz="1400" dirty="0"/>
              <a:t>        …</a:t>
            </a:r>
          </a:p>
          <a:p>
            <a:r>
              <a:rPr lang="zh-CN" altLang="en-US" sz="1400" dirty="0"/>
              <a:t>        </a:t>
            </a:r>
            <a:r>
              <a:rPr lang="zh-CN" altLang="en-US" sz="1400" b="1" dirty="0"/>
              <a:t>adapter.notifyItemInserted(msgList.size - 1)</a:t>
            </a:r>
          </a:p>
          <a:p>
            <a:r>
              <a:rPr lang="zh-CN" altLang="en-US" sz="1400" dirty="0"/>
              <a:t>        …</a:t>
            </a:r>
          </a:p>
          <a:p>
            <a:r>
              <a:rPr lang="zh-CN" altLang="en-US" sz="1400" dirty="0"/>
              <a:t>    }</a:t>
            </a:r>
          </a:p>
          <a:p>
            <a:endParaRPr lang="zh-CN" altLang="en-US" sz="1400" dirty="0"/>
          </a:p>
          <a:p>
            <a:r>
              <a:rPr lang="zh-CN" altLang="en-US" sz="1400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7887981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使用密封类优化代码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83244"/>
            <a:ext cx="5662684" cy="25460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800" dirty="0"/>
              <a:t>当在</a:t>
            </a:r>
            <a:r>
              <a:rPr lang="en-US" altLang="zh-CN" sz="1800" dirty="0"/>
              <a:t>when</a:t>
            </a:r>
            <a:r>
              <a:rPr lang="zh-CN" altLang="en-US" sz="1800" dirty="0"/>
              <a:t>语句中传入一个密封类变量作为条件时，</a:t>
            </a:r>
            <a:r>
              <a:rPr lang="en-US" altLang="zh-CN" sz="1800" dirty="0"/>
              <a:t>Kotlin</a:t>
            </a:r>
            <a:r>
              <a:rPr lang="zh-CN" altLang="en-US" sz="1800" dirty="0"/>
              <a:t>编译器会自动检查该密封类有哪些子类，并强制要求你将每一个子类所对应的条件全部处理。</a:t>
            </a:r>
            <a:endParaRPr lang="en-US" altLang="zh-CN" sz="1800" dirty="0"/>
          </a:p>
          <a:p>
            <a:pPr marL="0" indent="0">
              <a:buNone/>
            </a:pPr>
            <a:r>
              <a:rPr lang="zh-CN" altLang="en-US" sz="1800" dirty="0"/>
              <a:t>这样就可以保证，即使没有编写</a:t>
            </a:r>
            <a:r>
              <a:rPr lang="en-US" altLang="zh-CN" sz="1800" dirty="0"/>
              <a:t>else</a:t>
            </a:r>
            <a:r>
              <a:rPr lang="zh-CN" altLang="en-US" sz="1800" dirty="0"/>
              <a:t>条件，也不可能会出现漏写条件分支的情况。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FA77EFA-E9B7-4DAA-84ED-D058CA171F46}"/>
              </a:ext>
            </a:extLst>
          </p:cNvPr>
          <p:cNvSpPr/>
          <p:nvPr/>
        </p:nvSpPr>
        <p:spPr>
          <a:xfrm>
            <a:off x="6701051" y="2327628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sealed class Result</a:t>
            </a:r>
          </a:p>
          <a:p>
            <a:r>
              <a:rPr lang="zh-CN" altLang="en-US" dirty="0"/>
              <a:t>class Success(val msg: String) : Result()</a:t>
            </a:r>
          </a:p>
          <a:p>
            <a:r>
              <a:rPr lang="zh-CN" altLang="en-US" dirty="0"/>
              <a:t>class Failure(val error: Exception) : Result()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02419F0-D14C-44BD-A97A-D8E6359BB28A}"/>
              </a:ext>
            </a:extLst>
          </p:cNvPr>
          <p:cNvSpPr/>
          <p:nvPr/>
        </p:nvSpPr>
        <p:spPr>
          <a:xfrm>
            <a:off x="6701051" y="3429000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fun getResultMsg(result: Result) = when (result) {</a:t>
            </a:r>
          </a:p>
          <a:p>
            <a:r>
              <a:rPr lang="zh-CN" altLang="en-US" dirty="0"/>
              <a:t>    is Success -&gt; result.msg</a:t>
            </a:r>
          </a:p>
          <a:p>
            <a:r>
              <a:rPr lang="zh-CN" altLang="en-US" dirty="0"/>
              <a:t>    is Failure -&gt; "Error is ${result.error.message}"</a:t>
            </a:r>
          </a:p>
          <a:p>
            <a:r>
              <a:rPr lang="zh-CN" altLang="en-US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7556866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/>
        </p:nvSpPr>
        <p:spPr>
          <a:xfrm>
            <a:off x="939626" y="596809"/>
            <a:ext cx="10515600" cy="513061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>
                <a:solidFill>
                  <a:srgbClr val="FEFEFE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sz="2400" dirty="0"/>
              <a:t>推荐阅读</a:t>
            </a:r>
          </a:p>
        </p:txBody>
      </p:sp>
      <p:sp>
        <p:nvSpPr>
          <p:cNvPr id="8" name="文本框 8">
            <a:extLst>
              <a:ext uri="{FF2B5EF4-FFF2-40B4-BE49-F238E27FC236}">
                <a16:creationId xmlns:a16="http://schemas.microsoft.com/office/drawing/2014/main" id="{198D04A5-4AE7-4C37-89F4-916ED7C0E460}"/>
              </a:ext>
            </a:extLst>
          </p:cNvPr>
          <p:cNvSpPr txBox="1"/>
          <p:nvPr/>
        </p:nvSpPr>
        <p:spPr>
          <a:xfrm>
            <a:off x="736773" y="2667090"/>
            <a:ext cx="72744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/>
              <a:t>1.</a:t>
            </a:r>
            <a:r>
              <a:rPr kumimoji="1" lang="zh-CN" altLang="en-US" dirty="0"/>
              <a:t> </a:t>
            </a:r>
            <a:r>
              <a:rPr kumimoji="1" lang="en-US" altLang="zh-CN" dirty="0"/>
              <a:t>《</a:t>
            </a:r>
            <a:r>
              <a:rPr kumimoji="1" lang="zh-CN" altLang="en-US" dirty="0"/>
              <a:t>第一行代码</a:t>
            </a:r>
            <a:r>
              <a:rPr kumimoji="1" lang="en-US" altLang="zh-CN" dirty="0"/>
              <a:t>——Android》</a:t>
            </a:r>
            <a:r>
              <a:rPr kumimoji="1" lang="zh-CN" altLang="en-US" dirty="0"/>
              <a:t>官方主页</a:t>
            </a:r>
            <a:endParaRPr kumimoji="1" lang="en-US" altLang="zh-CN" dirty="0"/>
          </a:p>
          <a:p>
            <a:endParaRPr kumimoji="1" lang="en-US" altLang="zh-CN" dirty="0"/>
          </a:p>
          <a:p>
            <a:r>
              <a:rPr kumimoji="1" lang="en-US" altLang="zh-CN" dirty="0">
                <a:solidFill>
                  <a:srgbClr val="00B0F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https://www.ituring.com.cn/book/2744</a:t>
            </a:r>
            <a:endParaRPr kumimoji="1" lang="en-US" altLang="zh-CN" dirty="0">
              <a:solidFill>
                <a:srgbClr val="00B0F0"/>
              </a:solidFill>
            </a:endParaRPr>
          </a:p>
          <a:p>
            <a:endParaRPr kumimoji="1" lang="en-US" altLang="zh-CN" dirty="0"/>
          </a:p>
          <a:p>
            <a:r>
              <a:rPr kumimoji="1" lang="en-US" altLang="zh-CN" dirty="0"/>
              <a:t>2.</a:t>
            </a:r>
            <a:r>
              <a:rPr kumimoji="1" lang="zh-CN" altLang="en-US" dirty="0"/>
              <a:t>  郭霖微信公众号</a:t>
            </a:r>
            <a:endParaRPr kumimoji="1" lang="en-US" altLang="zh-CN" dirty="0"/>
          </a:p>
          <a:p>
            <a:endParaRPr kumimoji="1" lang="zh-CN" altLang="en-US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355B916-F4A1-4D7E-A4F2-B9A6C202FAF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373" y="4226015"/>
            <a:ext cx="1822450" cy="1857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图片 11" descr="手机屏幕截图&#10;&#10;描述已自动生成">
            <a:extLst>
              <a:ext uri="{FF2B5EF4-FFF2-40B4-BE49-F238E27FC236}">
                <a16:creationId xmlns:a16="http://schemas.microsoft.com/office/drawing/2014/main" id="{11285A16-B912-4789-93B3-FC90F931A0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0374" y="2444840"/>
            <a:ext cx="3462516" cy="381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4166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0598" y="3163750"/>
            <a:ext cx="9110804" cy="530500"/>
          </a:xfrm>
        </p:spPr>
        <p:txBody>
          <a:bodyPr>
            <a:normAutofit fontScale="90000"/>
          </a:bodyPr>
          <a:lstStyle/>
          <a:p>
            <a:r>
              <a:rPr lang="zh-CN" altLang="en-US" sz="3200" dirty="0"/>
              <a:t>结束</a:t>
            </a:r>
          </a:p>
        </p:txBody>
      </p:sp>
    </p:spTree>
    <p:extLst>
      <p:ext uri="{BB962C8B-B14F-4D97-AF65-F5344CB8AC3E}">
        <p14:creationId xmlns:p14="http://schemas.microsoft.com/office/powerpoint/2010/main" val="1389320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C0B23050-26D5-4236-9FF0-060621D91AFD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248" y="2248466"/>
            <a:ext cx="2483893" cy="412503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 err="1"/>
              <a:t>TextView</a:t>
            </a:r>
            <a:endParaRPr lang="zh-CN" altLang="en-US" sz="24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38200" y="1373278"/>
            <a:ext cx="64266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TextView主要用于在界面上显示一段文本信息。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DFC340C-6953-48A1-8825-D72AA751AB8F}"/>
              </a:ext>
            </a:extLst>
          </p:cNvPr>
          <p:cNvSpPr/>
          <p:nvPr/>
        </p:nvSpPr>
        <p:spPr>
          <a:xfrm>
            <a:off x="838200" y="2248466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&lt;TextView</a:t>
            </a:r>
          </a:p>
          <a:p>
            <a:r>
              <a:rPr lang="zh-CN" altLang="en-US" dirty="0"/>
              <a:t>        android:id="@+id/textView"</a:t>
            </a:r>
          </a:p>
          <a:p>
            <a:r>
              <a:rPr lang="zh-CN" altLang="en-US" dirty="0"/>
              <a:t>        android:layout_width="match_parent"</a:t>
            </a:r>
          </a:p>
          <a:p>
            <a:r>
              <a:rPr lang="zh-CN" altLang="en-US" dirty="0"/>
              <a:t>        android:layout_height="wrap_content"</a:t>
            </a:r>
          </a:p>
          <a:p>
            <a:r>
              <a:rPr lang="zh-CN" altLang="en-US" dirty="0"/>
              <a:t>        android:gravity="center"</a:t>
            </a:r>
          </a:p>
          <a:p>
            <a:r>
              <a:rPr lang="zh-CN" altLang="en-US" dirty="0"/>
              <a:t>        android:textColor="#00ff00"</a:t>
            </a:r>
          </a:p>
          <a:p>
            <a:r>
              <a:rPr lang="zh-CN" altLang="en-US" dirty="0"/>
              <a:t>        android:textSize="24sp"</a:t>
            </a:r>
          </a:p>
          <a:p>
            <a:r>
              <a:rPr lang="zh-CN" altLang="en-US" dirty="0"/>
              <a:t>        android:text="This is TextView"/&gt;</a:t>
            </a:r>
          </a:p>
        </p:txBody>
      </p:sp>
    </p:spTree>
    <p:extLst>
      <p:ext uri="{BB962C8B-B14F-4D97-AF65-F5344CB8AC3E}">
        <p14:creationId xmlns:p14="http://schemas.microsoft.com/office/powerpoint/2010/main" val="13866612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7EB62FE7-9E75-459F-AB3A-FD0D2CF15C1D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4191" y="2156345"/>
            <a:ext cx="2688609" cy="4203511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Button</a:t>
            </a:r>
            <a:endParaRPr lang="zh-CN" altLang="en-US" sz="24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38200" y="1373278"/>
            <a:ext cx="64266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Button</a:t>
            </a:r>
            <a:r>
              <a:rPr lang="zh-CN" altLang="en-US" dirty="0"/>
              <a:t>是程序用于和用户进行交互的一个重要控件。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DFC340C-6953-48A1-8825-D72AA751AB8F}"/>
              </a:ext>
            </a:extLst>
          </p:cNvPr>
          <p:cNvSpPr/>
          <p:nvPr/>
        </p:nvSpPr>
        <p:spPr>
          <a:xfrm>
            <a:off x="838200" y="2333236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/>
              <a:t>&lt;Button</a:t>
            </a:r>
          </a:p>
          <a:p>
            <a:r>
              <a:rPr lang="en-US" altLang="zh-CN" dirty="0"/>
              <a:t>        </a:t>
            </a:r>
            <a:r>
              <a:rPr lang="en-US" altLang="zh-CN" dirty="0" err="1"/>
              <a:t>android:id</a:t>
            </a:r>
            <a:r>
              <a:rPr lang="en-US" altLang="zh-CN" dirty="0"/>
              <a:t>="@+id/button"</a:t>
            </a:r>
          </a:p>
          <a:p>
            <a:r>
              <a:rPr lang="en-US" altLang="zh-CN" dirty="0"/>
              <a:t>        </a:t>
            </a:r>
            <a:r>
              <a:rPr lang="en-US" altLang="zh-CN" dirty="0" err="1"/>
              <a:t>android:layout_width</a:t>
            </a:r>
            <a:r>
              <a:rPr lang="en-US" altLang="zh-CN" dirty="0"/>
              <a:t>="</a:t>
            </a:r>
            <a:r>
              <a:rPr lang="en-US" altLang="zh-CN" dirty="0" err="1"/>
              <a:t>match_parent</a:t>
            </a:r>
            <a:r>
              <a:rPr lang="en-US" altLang="zh-CN" dirty="0"/>
              <a:t>"</a:t>
            </a:r>
          </a:p>
          <a:p>
            <a:r>
              <a:rPr lang="en-US" altLang="zh-CN" dirty="0"/>
              <a:t>        </a:t>
            </a:r>
            <a:r>
              <a:rPr lang="en-US" altLang="zh-CN" dirty="0" err="1"/>
              <a:t>android:layout_height</a:t>
            </a:r>
            <a:r>
              <a:rPr lang="en-US" altLang="zh-CN" dirty="0"/>
              <a:t>="</a:t>
            </a:r>
            <a:r>
              <a:rPr lang="en-US" altLang="zh-CN" dirty="0" err="1"/>
              <a:t>wrap_content</a:t>
            </a:r>
            <a:r>
              <a:rPr lang="en-US" altLang="zh-CN" dirty="0"/>
              <a:t>"</a:t>
            </a:r>
          </a:p>
          <a:p>
            <a:r>
              <a:rPr lang="en-US" altLang="zh-CN" dirty="0"/>
              <a:t>        </a:t>
            </a:r>
            <a:r>
              <a:rPr lang="en-US" altLang="zh-CN" dirty="0" err="1"/>
              <a:t>android:text</a:t>
            </a:r>
            <a:r>
              <a:rPr lang="en-US" altLang="zh-CN" dirty="0"/>
              <a:t>="Button" /&gt;</a:t>
            </a:r>
          </a:p>
          <a:p>
            <a:endParaRPr lang="en-US" altLang="zh-CN" dirty="0"/>
          </a:p>
          <a:p>
            <a:r>
              <a:rPr lang="en-US" altLang="zh-CN" dirty="0" err="1"/>
              <a:t>button.setOnClickListener</a:t>
            </a:r>
            <a:r>
              <a:rPr lang="en-US" altLang="zh-CN" dirty="0"/>
              <a:t> {</a:t>
            </a:r>
          </a:p>
          <a:p>
            <a:r>
              <a:rPr lang="en-US" altLang="zh-CN" dirty="0"/>
              <a:t>        // </a:t>
            </a:r>
            <a:r>
              <a:rPr lang="zh-CN" altLang="en-US" dirty="0"/>
              <a:t>在此处添加逻辑</a:t>
            </a:r>
          </a:p>
          <a:p>
            <a:r>
              <a:rPr lang="en-US" altLang="zh-CN" dirty="0"/>
              <a:t>}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74746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EC273758-DBB3-4611-9789-1132B844E91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7964" y="2078243"/>
            <a:ext cx="2565779" cy="4281614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 err="1"/>
              <a:t>EditText</a:t>
            </a:r>
            <a:endParaRPr lang="en-US" altLang="zh-CN" sz="24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38199" y="1154913"/>
            <a:ext cx="98752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err="1"/>
              <a:t>EditText</a:t>
            </a:r>
            <a:r>
              <a:rPr lang="zh-CN" altLang="en-US" dirty="0"/>
              <a:t>是程序用于和用户进行交互的另一个重要控件，它允许用户在控件里输入和编辑内容，并可以在程序中对这些内容进行处理。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DFC340C-6953-48A1-8825-D72AA751AB8F}"/>
              </a:ext>
            </a:extLst>
          </p:cNvPr>
          <p:cNvSpPr/>
          <p:nvPr/>
        </p:nvSpPr>
        <p:spPr>
          <a:xfrm>
            <a:off x="838199" y="2464724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/>
              <a:t>&lt;</a:t>
            </a:r>
            <a:r>
              <a:rPr lang="en-US" altLang="zh-CN" dirty="0" err="1"/>
              <a:t>EditText</a:t>
            </a:r>
            <a:endParaRPr lang="en-US" altLang="zh-CN" dirty="0"/>
          </a:p>
          <a:p>
            <a:r>
              <a:rPr lang="en-US" altLang="zh-CN" dirty="0"/>
              <a:t>        </a:t>
            </a:r>
            <a:r>
              <a:rPr lang="en-US" altLang="zh-CN" dirty="0" err="1"/>
              <a:t>android:id</a:t>
            </a:r>
            <a:r>
              <a:rPr lang="en-US" altLang="zh-CN" dirty="0"/>
              <a:t>="@+id/</a:t>
            </a:r>
            <a:r>
              <a:rPr lang="en-US" altLang="zh-CN" dirty="0" err="1"/>
              <a:t>editText</a:t>
            </a:r>
            <a:r>
              <a:rPr lang="en-US" altLang="zh-CN" dirty="0"/>
              <a:t>"</a:t>
            </a:r>
          </a:p>
          <a:p>
            <a:r>
              <a:rPr lang="en-US" altLang="zh-CN" dirty="0"/>
              <a:t>        </a:t>
            </a:r>
            <a:r>
              <a:rPr lang="en-US" altLang="zh-CN" dirty="0" err="1"/>
              <a:t>android:layout_width</a:t>
            </a:r>
            <a:r>
              <a:rPr lang="en-US" altLang="zh-CN" dirty="0"/>
              <a:t>="</a:t>
            </a:r>
            <a:r>
              <a:rPr lang="en-US" altLang="zh-CN" dirty="0" err="1"/>
              <a:t>match_parent</a:t>
            </a:r>
            <a:r>
              <a:rPr lang="en-US" altLang="zh-CN" dirty="0"/>
              <a:t>"</a:t>
            </a:r>
          </a:p>
          <a:p>
            <a:r>
              <a:rPr lang="en-US" altLang="zh-CN" dirty="0"/>
              <a:t>        </a:t>
            </a:r>
            <a:r>
              <a:rPr lang="en-US" altLang="zh-CN" dirty="0" err="1"/>
              <a:t>android:layout_height</a:t>
            </a:r>
            <a:r>
              <a:rPr lang="en-US" altLang="zh-CN" dirty="0"/>
              <a:t>="</a:t>
            </a:r>
            <a:r>
              <a:rPr lang="en-US" altLang="zh-CN" dirty="0" err="1"/>
              <a:t>wrap_content</a:t>
            </a:r>
            <a:r>
              <a:rPr lang="en-US" altLang="zh-CN" dirty="0"/>
              <a:t>"</a:t>
            </a:r>
          </a:p>
          <a:p>
            <a:r>
              <a:rPr lang="en-US" altLang="zh-CN" dirty="0"/>
              <a:t>        </a:t>
            </a:r>
            <a:r>
              <a:rPr lang="en-US" altLang="zh-CN" dirty="0" err="1"/>
              <a:t>android:hint</a:t>
            </a:r>
            <a:r>
              <a:rPr lang="en-US" altLang="zh-CN" dirty="0"/>
              <a:t>="Type something here"</a:t>
            </a:r>
          </a:p>
          <a:p>
            <a:r>
              <a:rPr lang="en-US" altLang="zh-CN" dirty="0"/>
              <a:t>        /&gt;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84576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42FAA3E9-778E-4407-9166-4A8CA65EF33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9726" y="2019609"/>
            <a:ext cx="2538484" cy="440848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 err="1"/>
              <a:t>ImageView</a:t>
            </a:r>
            <a:endParaRPr lang="en-US" altLang="zh-CN" sz="24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38199" y="1373278"/>
            <a:ext cx="104075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err="1"/>
              <a:t>ImageView</a:t>
            </a:r>
            <a:r>
              <a:rPr lang="zh-CN" altLang="en-US" dirty="0"/>
              <a:t>是用于在界面上展示图片的一个控件，它可以让我们的程序界面变得更加丰富多彩。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DFC340C-6953-48A1-8825-D72AA751AB8F}"/>
              </a:ext>
            </a:extLst>
          </p:cNvPr>
          <p:cNvSpPr/>
          <p:nvPr/>
        </p:nvSpPr>
        <p:spPr>
          <a:xfrm>
            <a:off x="838199" y="2469526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/>
              <a:t>&lt;</a:t>
            </a:r>
            <a:r>
              <a:rPr lang="en-US" altLang="zh-CN" dirty="0" err="1"/>
              <a:t>ImageView</a:t>
            </a:r>
            <a:endParaRPr lang="en-US" altLang="zh-CN" dirty="0"/>
          </a:p>
          <a:p>
            <a:r>
              <a:rPr lang="en-US" altLang="zh-CN" dirty="0"/>
              <a:t>        </a:t>
            </a:r>
            <a:r>
              <a:rPr lang="en-US" altLang="zh-CN" dirty="0" err="1"/>
              <a:t>android:id</a:t>
            </a:r>
            <a:r>
              <a:rPr lang="en-US" altLang="zh-CN" dirty="0"/>
              <a:t>="@+id/</a:t>
            </a:r>
            <a:r>
              <a:rPr lang="en-US" altLang="zh-CN" dirty="0" err="1"/>
              <a:t>imageView</a:t>
            </a:r>
            <a:r>
              <a:rPr lang="en-US" altLang="zh-CN" dirty="0"/>
              <a:t>"</a:t>
            </a:r>
          </a:p>
          <a:p>
            <a:r>
              <a:rPr lang="en-US" altLang="zh-CN" dirty="0"/>
              <a:t>        </a:t>
            </a:r>
            <a:r>
              <a:rPr lang="en-US" altLang="zh-CN" dirty="0" err="1"/>
              <a:t>android:layout_width</a:t>
            </a:r>
            <a:r>
              <a:rPr lang="en-US" altLang="zh-CN" dirty="0"/>
              <a:t>="</a:t>
            </a:r>
            <a:r>
              <a:rPr lang="en-US" altLang="zh-CN" dirty="0" err="1"/>
              <a:t>wrap_content</a:t>
            </a:r>
            <a:r>
              <a:rPr lang="en-US" altLang="zh-CN" dirty="0"/>
              <a:t>"</a:t>
            </a:r>
          </a:p>
          <a:p>
            <a:r>
              <a:rPr lang="en-US" altLang="zh-CN" dirty="0"/>
              <a:t>        </a:t>
            </a:r>
            <a:r>
              <a:rPr lang="en-US" altLang="zh-CN" dirty="0" err="1"/>
              <a:t>android:layout_height</a:t>
            </a:r>
            <a:r>
              <a:rPr lang="en-US" altLang="zh-CN" dirty="0"/>
              <a:t>="</a:t>
            </a:r>
            <a:r>
              <a:rPr lang="en-US" altLang="zh-CN" dirty="0" err="1"/>
              <a:t>wrap_content</a:t>
            </a:r>
            <a:r>
              <a:rPr lang="en-US" altLang="zh-CN" dirty="0"/>
              <a:t>"</a:t>
            </a:r>
          </a:p>
          <a:p>
            <a:r>
              <a:rPr lang="en-US" altLang="zh-CN" dirty="0"/>
              <a:t>        </a:t>
            </a:r>
            <a:r>
              <a:rPr lang="en-US" altLang="zh-CN" dirty="0" err="1"/>
              <a:t>android:src</a:t>
            </a:r>
            <a:r>
              <a:rPr lang="en-US" altLang="zh-CN" dirty="0"/>
              <a:t>="@drawable/img_1"</a:t>
            </a:r>
          </a:p>
          <a:p>
            <a:r>
              <a:rPr lang="en-US" altLang="zh-CN" dirty="0"/>
              <a:t>        /&gt;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168699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9F8AF0CB-35B1-4D74-90C8-37ED0FBD6B3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7146" y="2261280"/>
            <a:ext cx="2538484" cy="427599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 err="1"/>
              <a:t>ProgressBar</a:t>
            </a:r>
            <a:endParaRPr lang="en-US" altLang="zh-CN" sz="24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38200" y="1373278"/>
            <a:ext cx="102574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err="1"/>
              <a:t>ProgressBar</a:t>
            </a:r>
            <a:r>
              <a:rPr lang="zh-CN" altLang="zh-CN" dirty="0"/>
              <a:t>用于在界面上显示一个进度条，表示我们的程序正在加载一些数据。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DFC340C-6953-48A1-8825-D72AA751AB8F}"/>
              </a:ext>
            </a:extLst>
          </p:cNvPr>
          <p:cNvSpPr/>
          <p:nvPr/>
        </p:nvSpPr>
        <p:spPr>
          <a:xfrm>
            <a:off x="838200" y="2384110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/>
              <a:t>&lt;</a:t>
            </a:r>
            <a:r>
              <a:rPr lang="en-US" altLang="zh-CN" dirty="0" err="1"/>
              <a:t>ProgressBar</a:t>
            </a:r>
            <a:endParaRPr lang="en-US" altLang="zh-CN" dirty="0"/>
          </a:p>
          <a:p>
            <a:r>
              <a:rPr lang="en-US" altLang="zh-CN" dirty="0"/>
              <a:t>        </a:t>
            </a:r>
            <a:r>
              <a:rPr lang="en-US" altLang="zh-CN" dirty="0" err="1"/>
              <a:t>android:id</a:t>
            </a:r>
            <a:r>
              <a:rPr lang="en-US" altLang="zh-CN" dirty="0"/>
              <a:t>="@+id/</a:t>
            </a:r>
            <a:r>
              <a:rPr lang="en-US" altLang="zh-CN" dirty="0" err="1"/>
              <a:t>progressBar</a:t>
            </a:r>
            <a:r>
              <a:rPr lang="en-US" altLang="zh-CN" dirty="0"/>
              <a:t>"</a:t>
            </a:r>
          </a:p>
          <a:p>
            <a:r>
              <a:rPr lang="en-US" altLang="zh-CN" dirty="0"/>
              <a:t>        </a:t>
            </a:r>
            <a:r>
              <a:rPr lang="en-US" altLang="zh-CN" dirty="0" err="1"/>
              <a:t>android:layout_width</a:t>
            </a:r>
            <a:r>
              <a:rPr lang="en-US" altLang="zh-CN" dirty="0"/>
              <a:t>="</a:t>
            </a:r>
            <a:r>
              <a:rPr lang="en-US" altLang="zh-CN" dirty="0" err="1"/>
              <a:t>match_parent</a:t>
            </a:r>
            <a:r>
              <a:rPr lang="en-US" altLang="zh-CN" dirty="0"/>
              <a:t>"</a:t>
            </a:r>
          </a:p>
          <a:p>
            <a:r>
              <a:rPr lang="en-US" altLang="zh-CN" dirty="0"/>
              <a:t>        </a:t>
            </a:r>
            <a:r>
              <a:rPr lang="en-US" altLang="zh-CN" dirty="0" err="1"/>
              <a:t>android:layout_height</a:t>
            </a:r>
            <a:r>
              <a:rPr lang="en-US" altLang="zh-CN" dirty="0"/>
              <a:t>="</a:t>
            </a:r>
            <a:r>
              <a:rPr lang="en-US" altLang="zh-CN" dirty="0" err="1"/>
              <a:t>wrap_content</a:t>
            </a:r>
            <a:r>
              <a:rPr lang="en-US" altLang="zh-CN" dirty="0"/>
              <a:t>"</a:t>
            </a:r>
          </a:p>
          <a:p>
            <a:r>
              <a:rPr lang="en-US" altLang="zh-CN" dirty="0"/>
              <a:t>        /&gt;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4546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A78326DE-EA76-48DA-8DA3-C15BFF59FE4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8782" y="2074459"/>
            <a:ext cx="2565779" cy="4367285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 err="1"/>
              <a:t>AlertDialog</a:t>
            </a:r>
            <a:endParaRPr lang="en-US" altLang="zh-CN" sz="24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38200" y="1153157"/>
            <a:ext cx="98207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err="1"/>
              <a:t>AlertDialog</a:t>
            </a:r>
            <a:r>
              <a:rPr lang="zh-CN" altLang="en-US" dirty="0"/>
              <a:t>可以在当前界面弹出一个对话框，这个对话框是置顶于所有界面元素之上的，能够屏蔽其他控件的交互能力，因此</a:t>
            </a:r>
            <a:r>
              <a:rPr lang="en-US" altLang="zh-CN" dirty="0" err="1"/>
              <a:t>AlertDialog</a:t>
            </a:r>
            <a:r>
              <a:rPr lang="zh-CN" altLang="en-US" dirty="0"/>
              <a:t>一般用于提示一些非常重要的内容或者警告信息。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DFC340C-6953-48A1-8825-D72AA751AB8F}"/>
              </a:ext>
            </a:extLst>
          </p:cNvPr>
          <p:cNvSpPr/>
          <p:nvPr/>
        </p:nvSpPr>
        <p:spPr>
          <a:xfrm>
            <a:off x="838200" y="2534745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 err="1"/>
              <a:t>AlertDialog.Builder</a:t>
            </a:r>
            <a:r>
              <a:rPr lang="en-US" altLang="zh-CN" dirty="0"/>
              <a:t>(this).apply {</a:t>
            </a:r>
          </a:p>
          <a:p>
            <a:r>
              <a:rPr lang="en-US" altLang="zh-CN" dirty="0"/>
              <a:t>      </a:t>
            </a:r>
            <a:r>
              <a:rPr lang="en-US" altLang="zh-CN" dirty="0" err="1"/>
              <a:t>setTitle</a:t>
            </a:r>
            <a:r>
              <a:rPr lang="en-US" altLang="zh-CN" dirty="0"/>
              <a:t>("This is Dialog")</a:t>
            </a:r>
          </a:p>
          <a:p>
            <a:r>
              <a:rPr lang="en-US" altLang="zh-CN" dirty="0"/>
              <a:t>      </a:t>
            </a:r>
            <a:r>
              <a:rPr lang="en-US" altLang="zh-CN" dirty="0" err="1"/>
              <a:t>setMessage</a:t>
            </a:r>
            <a:r>
              <a:rPr lang="en-US" altLang="zh-CN" dirty="0"/>
              <a:t>("Something important.")</a:t>
            </a:r>
          </a:p>
          <a:p>
            <a:r>
              <a:rPr lang="en-US" altLang="zh-CN" dirty="0"/>
              <a:t>      </a:t>
            </a:r>
            <a:r>
              <a:rPr lang="en-US" altLang="zh-CN" dirty="0" err="1"/>
              <a:t>setCancelable</a:t>
            </a:r>
            <a:r>
              <a:rPr lang="en-US" altLang="zh-CN" dirty="0"/>
              <a:t>(false)</a:t>
            </a:r>
          </a:p>
          <a:p>
            <a:r>
              <a:rPr lang="en-US" altLang="zh-CN" dirty="0"/>
              <a:t>      </a:t>
            </a:r>
            <a:r>
              <a:rPr lang="en-US" altLang="zh-CN" dirty="0" err="1"/>
              <a:t>setPositiveButton</a:t>
            </a:r>
            <a:r>
              <a:rPr lang="en-US" altLang="zh-CN" dirty="0"/>
              <a:t>("OK") { dialog, which -&gt;</a:t>
            </a:r>
          </a:p>
          <a:p>
            <a:r>
              <a:rPr lang="en-US" altLang="zh-CN" dirty="0"/>
              <a:t>      }</a:t>
            </a:r>
          </a:p>
          <a:p>
            <a:r>
              <a:rPr lang="en-US" altLang="zh-CN" dirty="0"/>
              <a:t>      </a:t>
            </a:r>
            <a:r>
              <a:rPr lang="en-US" altLang="zh-CN" dirty="0" err="1"/>
              <a:t>setNegativeButton</a:t>
            </a:r>
            <a:r>
              <a:rPr lang="en-US" altLang="zh-CN" dirty="0"/>
              <a:t>("Cancel") { dialog, which -&gt;</a:t>
            </a:r>
          </a:p>
          <a:p>
            <a:r>
              <a:rPr lang="en-US" altLang="zh-CN" dirty="0"/>
              <a:t>      }</a:t>
            </a:r>
          </a:p>
          <a:p>
            <a:r>
              <a:rPr lang="en-US" altLang="zh-CN" dirty="0"/>
              <a:t>      show()</a:t>
            </a:r>
          </a:p>
          <a:p>
            <a:r>
              <a:rPr lang="en-US" altLang="zh-CN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5197663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071" y="3145206"/>
            <a:ext cx="9119857" cy="567587"/>
          </a:xfrm>
        </p:spPr>
        <p:txBody>
          <a:bodyPr>
            <a:normAutofit fontScale="90000"/>
          </a:bodyPr>
          <a:lstStyle/>
          <a:p>
            <a:r>
              <a:rPr lang="zh-CN" altLang="en-US" sz="3200" dirty="0"/>
              <a:t>详解</a:t>
            </a:r>
            <a:r>
              <a:rPr lang="en-US" altLang="zh-CN" sz="3200" dirty="0"/>
              <a:t>3</a:t>
            </a:r>
            <a:r>
              <a:rPr lang="zh-CN" altLang="en-US" sz="3200" dirty="0"/>
              <a:t>种基本布局</a:t>
            </a:r>
          </a:p>
        </p:txBody>
      </p:sp>
    </p:spTree>
    <p:extLst>
      <p:ext uri="{BB962C8B-B14F-4D97-AF65-F5344CB8AC3E}">
        <p14:creationId xmlns:p14="http://schemas.microsoft.com/office/powerpoint/2010/main" val="177734499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引用">
  <a:themeElements>
    <a:clrScheme name="自定义 1">
      <a:dk1>
        <a:srgbClr val="000000"/>
      </a:dk1>
      <a:lt1>
        <a:srgbClr val="FFFFFF"/>
      </a:lt1>
      <a:dk2>
        <a:srgbClr val="FFFEFC"/>
      </a:dk2>
      <a:lt2>
        <a:srgbClr val="CEDBE6"/>
      </a:lt2>
      <a:accent1>
        <a:srgbClr val="41B1E2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引用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{8AA2F039-4069-F644-ACDE-2166C0520A53}tf10001121</Template>
  <TotalTime>630</TotalTime>
  <Words>2801</Words>
  <Application>Microsoft Office PowerPoint</Application>
  <PresentationFormat>宽屏</PresentationFormat>
  <Paragraphs>360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等线</vt:lpstr>
      <vt:lpstr>Calibri</vt:lpstr>
      <vt:lpstr>Wingdings 2</vt:lpstr>
      <vt:lpstr>引用</vt:lpstr>
      <vt:lpstr>第4章　软件也要拼脸蛋，UI开发的点点滴滴</vt:lpstr>
      <vt:lpstr>常用控件的使用方法</vt:lpstr>
      <vt:lpstr>TextView</vt:lpstr>
      <vt:lpstr>Button</vt:lpstr>
      <vt:lpstr>EditText</vt:lpstr>
      <vt:lpstr>ImageView</vt:lpstr>
      <vt:lpstr>ProgressBar</vt:lpstr>
      <vt:lpstr>AlertDialog</vt:lpstr>
      <vt:lpstr>详解3种基本布局</vt:lpstr>
      <vt:lpstr>控件与布局的关系</vt:lpstr>
      <vt:lpstr>LinearLayout</vt:lpstr>
      <vt:lpstr>LinearLayout</vt:lpstr>
      <vt:lpstr>LinearLayout</vt:lpstr>
      <vt:lpstr>RelativeLayout</vt:lpstr>
      <vt:lpstr>RelativeLayout</vt:lpstr>
      <vt:lpstr>FrameLayout</vt:lpstr>
      <vt:lpstr>FrameLayout</vt:lpstr>
      <vt:lpstr>强大的滚动控件——RecyclerView</vt:lpstr>
      <vt:lpstr>添加RecyclerView控件</vt:lpstr>
      <vt:lpstr>定义实体类和子项布局</vt:lpstr>
      <vt:lpstr>定义实体类和子项布局</vt:lpstr>
      <vt:lpstr>定义RecyclerView适配器</vt:lpstr>
      <vt:lpstr>使用RecyclerView</vt:lpstr>
      <vt:lpstr>Kotlin课堂</vt:lpstr>
      <vt:lpstr>对变量延迟初始化</vt:lpstr>
      <vt:lpstr>使用密封类优化代码</vt:lpstr>
      <vt:lpstr>PowerPoint 演示文稿</vt:lpstr>
      <vt:lpstr>结束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第1章 开始启程，你的第一行Android代码</dc:title>
  <dc:creator>郭 霖</dc:creator>
  <cp:lastModifiedBy>张霞</cp:lastModifiedBy>
  <cp:revision>239</cp:revision>
  <dcterms:created xsi:type="dcterms:W3CDTF">2019-11-27T23:48:03Z</dcterms:created>
  <dcterms:modified xsi:type="dcterms:W3CDTF">2020-03-19T06:17:33Z</dcterms:modified>
</cp:coreProperties>
</file>