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35"/>
  </p:handoutMasterIdLst>
  <p:sldIdLst>
    <p:sldId id="256" r:id="rId2"/>
    <p:sldId id="348" r:id="rId3"/>
    <p:sldId id="327" r:id="rId4"/>
    <p:sldId id="349" r:id="rId5"/>
    <p:sldId id="362" r:id="rId6"/>
    <p:sldId id="363" r:id="rId7"/>
    <p:sldId id="352" r:id="rId8"/>
    <p:sldId id="364" r:id="rId9"/>
    <p:sldId id="366" r:id="rId10"/>
    <p:sldId id="367" r:id="rId11"/>
    <p:sldId id="334" r:id="rId12"/>
    <p:sldId id="368" r:id="rId13"/>
    <p:sldId id="369" r:id="rId14"/>
    <p:sldId id="370" r:id="rId15"/>
    <p:sldId id="342" r:id="rId16"/>
    <p:sldId id="371" r:id="rId17"/>
    <p:sldId id="372" r:id="rId18"/>
    <p:sldId id="374" r:id="rId19"/>
    <p:sldId id="375" r:id="rId20"/>
    <p:sldId id="376" r:id="rId21"/>
    <p:sldId id="377" r:id="rId22"/>
    <p:sldId id="378" r:id="rId23"/>
    <p:sldId id="379" r:id="rId24"/>
    <p:sldId id="380" r:id="rId25"/>
    <p:sldId id="381" r:id="rId26"/>
    <p:sldId id="382" r:id="rId27"/>
    <p:sldId id="383" r:id="rId28"/>
    <p:sldId id="346" r:id="rId29"/>
    <p:sldId id="303" r:id="rId30"/>
    <p:sldId id="384" r:id="rId31"/>
    <p:sldId id="385" r:id="rId32"/>
    <p:sldId id="388" r:id="rId33"/>
    <p:sldId id="270" r:id="rId3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4B1156A-380E-4F78-BDF5-A606A8083BF9}" styleName="中度样式 4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0505E3EF-67EA-436B-97B2-0124C06EBD24}" styleName="中度样式 4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71" autoAdjust="0"/>
    <p:restoredTop sz="94660"/>
  </p:normalViewPr>
  <p:slideViewPr>
    <p:cSldViewPr snapToGrid="0">
      <p:cViewPr varScale="1">
        <p:scale>
          <a:sx n="146" d="100"/>
          <a:sy n="146" d="100"/>
        </p:scale>
        <p:origin x="132" y="4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3" d="100"/>
          <a:sy n="123" d="100"/>
        </p:scale>
        <p:origin x="4974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722ECB72-2C07-4BB4-8594-DEBAA7DEE0B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01440F9-06E9-42D5-B50E-9998B862440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107C20-BEDD-46DB-A31F-C1099C448B96}" type="datetimeFigureOut">
              <a:rPr lang="zh-CN" altLang="en-US" smtClean="0"/>
              <a:t>2020/3/19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B7A57018-CF6A-4B4A-9694-5D63769EB58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5A1BA61-8506-437B-B5E8-E38D22F5480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5EC0F1-8176-4A01-8056-3387A296F7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275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-3175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5760" y="0"/>
                </a:moveTo>
                <a:lnTo>
                  <a:pt x="0" y="0"/>
                </a:lnTo>
                <a:lnTo>
                  <a:pt x="0" y="3090"/>
                </a:lnTo>
                <a:lnTo>
                  <a:pt x="943" y="3090"/>
                </a:lnTo>
                <a:lnTo>
                  <a:pt x="1123" y="3270"/>
                </a:lnTo>
                <a:lnTo>
                  <a:pt x="1123" y="3270"/>
                </a:lnTo>
                <a:lnTo>
                  <a:pt x="1127" y="3272"/>
                </a:lnTo>
                <a:lnTo>
                  <a:pt x="1133" y="3275"/>
                </a:lnTo>
                <a:lnTo>
                  <a:pt x="1139" y="3278"/>
                </a:lnTo>
                <a:lnTo>
                  <a:pt x="1144" y="3278"/>
                </a:lnTo>
                <a:lnTo>
                  <a:pt x="1150" y="3278"/>
                </a:lnTo>
                <a:lnTo>
                  <a:pt x="1155" y="3275"/>
                </a:lnTo>
                <a:lnTo>
                  <a:pt x="1161" y="3272"/>
                </a:lnTo>
                <a:lnTo>
                  <a:pt x="1165" y="3270"/>
                </a:lnTo>
                <a:lnTo>
                  <a:pt x="1345" y="3090"/>
                </a:lnTo>
                <a:lnTo>
                  <a:pt x="5760" y="3090"/>
                </a:lnTo>
                <a:lnTo>
                  <a:pt x="5760" y="0"/>
                </a:lnTo>
                <a:close/>
              </a:path>
            </a:pathLst>
          </a:custGeom>
          <a:ln/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0001" y="1449147"/>
            <a:ext cx="10572000" cy="2971051"/>
          </a:xfrm>
        </p:spPr>
        <p:txBody>
          <a:bodyPr/>
          <a:lstStyle>
            <a:lvl1pPr>
              <a:defRPr sz="5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10001" y="5280847"/>
            <a:ext cx="10572000" cy="434974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334625" y="5733325"/>
            <a:ext cx="1343706" cy="365125"/>
          </a:xfrm>
        </p:spPr>
        <p:txBody>
          <a:bodyPr/>
          <a:lstStyle/>
          <a:p>
            <a:fld id="{08B9EBBA-996F-894A-B54A-D6246ED52CEA}" type="datetimeFigureOut">
              <a:rPr lang="en-US" dirty="0"/>
              <a:pPr/>
              <a:t>3/19/2020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1514" y="5613455"/>
            <a:ext cx="864432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31439" y="5734921"/>
            <a:ext cx="1062155" cy="490599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46027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全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800600"/>
            <a:ext cx="10561418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5" name="Picture Placeholder 14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0" y="0"/>
            <a:ext cx="12192000" cy="4800600"/>
          </a:xfrm>
          <a:custGeom>
            <a:avLst/>
            <a:gdLst/>
            <a:ahLst/>
            <a:cxnLst/>
            <a:rect l="0" t="0" r="r" b="b"/>
            <a:pathLst>
              <a:path w="5760" h="3289">
                <a:moveTo>
                  <a:pt x="5760" y="0"/>
                </a:moveTo>
                <a:lnTo>
                  <a:pt x="0" y="0"/>
                </a:lnTo>
                <a:lnTo>
                  <a:pt x="0" y="3100"/>
                </a:lnTo>
                <a:lnTo>
                  <a:pt x="943" y="3100"/>
                </a:lnTo>
                <a:lnTo>
                  <a:pt x="1123" y="3281"/>
                </a:lnTo>
                <a:lnTo>
                  <a:pt x="1123" y="3281"/>
                </a:lnTo>
                <a:lnTo>
                  <a:pt x="1127" y="3283"/>
                </a:lnTo>
                <a:lnTo>
                  <a:pt x="1133" y="3286"/>
                </a:lnTo>
                <a:lnTo>
                  <a:pt x="1139" y="3289"/>
                </a:lnTo>
                <a:lnTo>
                  <a:pt x="1144" y="3289"/>
                </a:lnTo>
                <a:lnTo>
                  <a:pt x="1150" y="3289"/>
                </a:lnTo>
                <a:lnTo>
                  <a:pt x="1155" y="3286"/>
                </a:lnTo>
                <a:lnTo>
                  <a:pt x="1161" y="3283"/>
                </a:lnTo>
                <a:lnTo>
                  <a:pt x="1165" y="3281"/>
                </a:lnTo>
                <a:lnTo>
                  <a:pt x="1345" y="3100"/>
                </a:lnTo>
                <a:lnTo>
                  <a:pt x="5760" y="3100"/>
                </a:lnTo>
                <a:lnTo>
                  <a:pt x="5760" y="0"/>
                </a:lnTo>
                <a:close/>
              </a:path>
            </a:pathLst>
          </a:custGeom>
          <a:noFill/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marL="0" indent="0" algn="ctr">
              <a:buFontTx/>
              <a:buNone/>
              <a:defRPr sz="1600"/>
            </a:lvl1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0000" y="5367338"/>
            <a:ext cx="10561418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9C5D-2A6F-F04D-97DA-BEF2467B64E4}" type="datetimeFigureOut">
              <a:rPr lang="en-US" dirty="0"/>
              <a:pPr/>
              <a:t>3/19/2020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75651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>
            <a:spLocks noChangeAspect="1"/>
          </p:cNvSpPr>
          <p:nvPr/>
        </p:nvSpPr>
        <p:spPr bwMode="auto">
          <a:xfrm>
            <a:off x="631697" y="1081456"/>
            <a:ext cx="6332416" cy="3239188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0985" y="1238502"/>
            <a:ext cx="5893840" cy="2645912"/>
          </a:xfrm>
        </p:spPr>
        <p:txBody>
          <a:bodyPr anchor="b"/>
          <a:lstStyle>
            <a:lvl1pPr algn="l">
              <a:defRPr sz="4200" b="1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3190" y="4443680"/>
            <a:ext cx="5891636" cy="713241"/>
          </a:xfrm>
        </p:spPr>
        <p:txBody>
          <a:bodyPr anchor="t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7574642" y="1081456"/>
            <a:ext cx="3810001" cy="407546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A1846-DA80-1C48-A609-854EA85C59AD}" type="datetimeFigureOut">
              <a:rPr lang="en-US" dirty="0"/>
              <a:pPr/>
              <a:t>3/19/2020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05015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/>
          <p:cNvSpPr>
            <a:spLocks noChangeAspect="1"/>
          </p:cNvSpPr>
          <p:nvPr/>
        </p:nvSpPr>
        <p:spPr bwMode="auto">
          <a:xfrm>
            <a:off x="1140884" y="2286585"/>
            <a:ext cx="4895115" cy="2503972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8" name="Title 1"/>
          <p:cNvSpPr>
            <a:spLocks noGrp="1"/>
          </p:cNvSpPr>
          <p:nvPr>
            <p:ph type="title"/>
          </p:nvPr>
        </p:nvSpPr>
        <p:spPr>
          <a:xfrm>
            <a:off x="1357089" y="2435957"/>
            <a:ext cx="4382521" cy="2007789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6156000" y="2286000"/>
            <a:ext cx="4880300" cy="229552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54567-0DE4-3F47-BF90-CB84690072F9}" type="datetimeFigureOut">
              <a:rPr lang="en-US" dirty="0"/>
              <a:pPr/>
              <a:t>3/19/2020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48257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4F04C-7BE5-4800-BEFE-CF1A78709C76}" type="datetimeFigureOut">
              <a:rPr lang="zh-CN" altLang="en-US" smtClean="0"/>
              <a:t>2020/3/19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A4871-B804-4682-9AD5-292607198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84696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7669651" y="446089"/>
            <a:ext cx="4522349" cy="5414962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183540" y="586171"/>
            <a:ext cx="2494791" cy="513479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0001" y="446089"/>
            <a:ext cx="6611540" cy="5414962"/>
          </a:xfrm>
        </p:spPr>
        <p:txBody>
          <a:bodyPr vert="eaVert" anchor="t"/>
          <a:lstStyle/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4F04C-7BE5-4800-BEFE-CF1A78709C76}" type="datetimeFigureOut">
              <a:rPr lang="zh-CN" altLang="en-US" smtClean="0"/>
              <a:t>2020/3/19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A4871-B804-4682-9AD5-292607198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73391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712" y="2222287"/>
            <a:ext cx="10554574" cy="3636511"/>
          </a:xfrm>
          <a:effectLst/>
        </p:spPr>
        <p:txBody>
          <a:bodyPr/>
          <a:lstStyle>
            <a:lvl1pPr>
              <a:defRPr>
                <a:effectLst/>
              </a:defRPr>
            </a:lvl1pPr>
          </a:lstStyle>
          <a:p>
            <a:pPr lvl="0"/>
            <a:r>
              <a:rPr lang="zh-CN" altLang="en-US" dirty="0"/>
              <a:t>编辑母版文本样式
第二级
第三级
第四级
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4F04C-7BE5-4800-BEFE-CF1A78709C76}" type="datetimeFigureOut">
              <a:rPr lang="zh-CN" altLang="en-US" smtClean="0"/>
              <a:t>2020/3/19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A4871-B804-4682-9AD5-292607198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5565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7"/>
          <p:cNvSpPr/>
          <p:nvPr/>
        </p:nvSpPr>
        <p:spPr bwMode="auto">
          <a:xfrm>
            <a:off x="0" y="1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0" y="0"/>
                </a:moveTo>
                <a:lnTo>
                  <a:pt x="5760" y="0"/>
                </a:lnTo>
                <a:lnTo>
                  <a:pt x="5760" y="3090"/>
                </a:lnTo>
                <a:lnTo>
                  <a:pt x="4817" y="3090"/>
                </a:lnTo>
                <a:lnTo>
                  <a:pt x="4637" y="3270"/>
                </a:lnTo>
                <a:lnTo>
                  <a:pt x="4637" y="3270"/>
                </a:lnTo>
                <a:lnTo>
                  <a:pt x="4633" y="3272"/>
                </a:lnTo>
                <a:lnTo>
                  <a:pt x="4627" y="3275"/>
                </a:lnTo>
                <a:lnTo>
                  <a:pt x="4621" y="3278"/>
                </a:lnTo>
                <a:lnTo>
                  <a:pt x="4616" y="3278"/>
                </a:lnTo>
                <a:lnTo>
                  <a:pt x="4610" y="3278"/>
                </a:lnTo>
                <a:lnTo>
                  <a:pt x="4605" y="3275"/>
                </a:lnTo>
                <a:lnTo>
                  <a:pt x="4599" y="3272"/>
                </a:lnTo>
                <a:lnTo>
                  <a:pt x="4595" y="3270"/>
                </a:lnTo>
                <a:lnTo>
                  <a:pt x="4415" y="3090"/>
                </a:lnTo>
                <a:lnTo>
                  <a:pt x="0" y="309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2951396"/>
            <a:ext cx="10561418" cy="1468800"/>
          </a:xfrm>
        </p:spPr>
        <p:txBody>
          <a:bodyPr anchor="b"/>
          <a:lstStyle>
            <a:lvl1pPr algn="r">
              <a:defRPr sz="4800" b="1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5281201"/>
            <a:ext cx="10561418" cy="433955"/>
          </a:xfrm>
        </p:spPr>
        <p:txBody>
          <a:bodyPr anchor="t">
            <a:no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4F04C-7BE5-4800-BEFE-CF1A78709C76}" type="datetimeFigureOut">
              <a:rPr lang="zh-CN" altLang="en-US" smtClean="0"/>
              <a:t>2020/3/19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A4871-B804-4682-9AD5-292607198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51436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8712" y="2222287"/>
            <a:ext cx="5185873" cy="3638763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7415" y="2222287"/>
            <a:ext cx="5194583" cy="3638764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4F04C-7BE5-4800-BEFE-CF1A78709C76}" type="datetimeFigureOut">
              <a:rPr lang="zh-CN" altLang="en-US" smtClean="0"/>
              <a:t>2020/3/19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A4871-B804-4682-9AD5-292607198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80401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4728" y="2174875"/>
            <a:ext cx="5189857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4729" y="2751138"/>
            <a:ext cx="5189856" cy="3109913"/>
          </a:xfrm>
        </p:spPr>
        <p:txBody>
          <a:bodyPr anchor="t">
            <a:normAutofit/>
          </a:bodyPr>
          <a:lstStyle/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7415" y="2174875"/>
            <a:ext cx="5194583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7415" y="2751138"/>
            <a:ext cx="5194583" cy="3109913"/>
          </a:xfrm>
        </p:spPr>
        <p:txBody>
          <a:bodyPr anchor="t">
            <a:normAutofit/>
          </a:bodyPr>
          <a:lstStyle/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4F04C-7BE5-4800-BEFE-CF1A78709C76}" type="datetimeFigureOut">
              <a:rPr lang="zh-CN" altLang="en-US" smtClean="0"/>
              <a:t>2020/3/19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A4871-B804-4682-9AD5-292607198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07686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4F04C-7BE5-4800-BEFE-CF1A78709C76}" type="datetimeFigureOut">
              <a:rPr lang="zh-CN" altLang="en-US" smtClean="0"/>
              <a:t>2020/3/19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A4871-B804-4682-9AD5-292607198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67011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4F04C-7BE5-4800-BEFE-CF1A78709C76}" type="datetimeFigureOut">
              <a:rPr lang="zh-CN" altLang="en-US" smtClean="0"/>
              <a:t>2020/3/19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A4871-B804-4682-9AD5-292607198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66798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1073151" y="446087"/>
            <a:ext cx="3547533" cy="1814651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3151" y="446088"/>
            <a:ext cx="3547533" cy="161839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5633" y="446088"/>
            <a:ext cx="6252633" cy="5414963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3151" y="2260738"/>
            <a:ext cx="3547533" cy="360031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4F04C-7BE5-4800-BEFE-CF1A78709C76}" type="datetimeFigureOut">
              <a:rPr lang="zh-CN" altLang="en-US" smtClean="0"/>
              <a:t>2020/3/19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A4871-B804-4682-9AD5-292607198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5526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4728" y="727522"/>
            <a:ext cx="4852988" cy="1617163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9" name="Picture Placeholder 11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6098117" y="0"/>
            <a:ext cx="6093883" cy="6858000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noFill/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algn="ctr">
              <a:buFontTx/>
              <a:buNone/>
              <a:defRPr sz="1400"/>
            </a:lvl1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4728" y="2344684"/>
            <a:ext cx="4852988" cy="3516365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85810" y="6041362"/>
            <a:ext cx="976879" cy="365125"/>
          </a:xfrm>
        </p:spPr>
        <p:txBody>
          <a:bodyPr/>
          <a:lstStyle/>
          <a:p>
            <a:fld id="{18C79C5D-2A6F-F04D-97DA-BEF2467B64E4}" type="datetimeFigureOut">
              <a:rPr lang="en-US" dirty="0"/>
              <a:pPr/>
              <a:t>3/19/2020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90396" y="6041362"/>
            <a:ext cx="3295413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862689" y="5915888"/>
            <a:ext cx="1062155" cy="490599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26653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  <a:prstGeom prst="rect">
            <a:avLst/>
          </a:prstGeom>
          <a:effectLst>
            <a:outerShdw blurRad="50800" dir="14400000">
              <a:srgbClr val="000000">
                <a:alpha val="60000"/>
              </a:srgbClr>
            </a:outerShdw>
          </a:effectLst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2184401"/>
            <a:ext cx="10563285" cy="3674397"/>
          </a:xfrm>
          <a:prstGeom prst="rect">
            <a:avLst/>
          </a:prstGeom>
          <a:effectLst>
            <a:outerShdw blurRad="50800" dir="14400000">
              <a:srgbClr val="000000">
                <a:alpha val="40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1514" y="6041362"/>
            <a:ext cx="864432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334626" y="6041362"/>
            <a:ext cx="1343706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09B482E8-6E0E-1B4F-B1FD-C69DB9E858D9}" type="datetimeFigureOut">
              <a:rPr lang="en-US" dirty="0"/>
              <a:pPr/>
              <a:t>3/19/2020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78331" y="5915888"/>
            <a:ext cx="1062155" cy="490599"/>
          </a:xfrm>
          <a:prstGeom prst="rect">
            <a:avLst/>
          </a:prstGeom>
        </p:spPr>
        <p:txBody>
          <a:bodyPr vert="horz" lIns="91440" tIns="45720" rIns="91440" bIns="10800" rtlCol="0" anchor="b"/>
          <a:lstStyle>
            <a:lvl1pPr algn="r">
              <a:defRPr sz="20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7" name="页脚占位符 4">
            <a:extLst>
              <a:ext uri="{FF2B5EF4-FFF2-40B4-BE49-F238E27FC236}">
                <a16:creationId xmlns:a16="http://schemas.microsoft.com/office/drawing/2014/main" id="{215CAF35-7D17-F646-8904-0A91877BBA99}"/>
              </a:ext>
            </a:extLst>
          </p:cNvPr>
          <p:cNvSpPr txBox="1">
            <a:spLocks/>
          </p:cNvSpPr>
          <p:nvPr userDrawn="1"/>
        </p:nvSpPr>
        <p:spPr>
          <a:xfrm>
            <a:off x="8428892" y="6406488"/>
            <a:ext cx="376310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/>
              <a:t>《</a:t>
            </a:r>
            <a:r>
              <a:rPr lang="zh-CN" altLang="en-US" dirty="0"/>
              <a:t>第一行代码</a:t>
            </a:r>
            <a:r>
              <a:rPr lang="en-US" altLang="zh-CN" dirty="0"/>
              <a:t>——Android </a:t>
            </a:r>
            <a:r>
              <a:rPr lang="zh-CN" altLang="en-US" dirty="0"/>
              <a:t>（第</a:t>
            </a:r>
            <a:r>
              <a:rPr lang="en-US" altLang="zh-CN" dirty="0"/>
              <a:t>3</a:t>
            </a:r>
            <a:r>
              <a:rPr lang="zh-CN" altLang="en-US" dirty="0"/>
              <a:t>版）</a:t>
            </a:r>
            <a:r>
              <a:rPr lang="en-US" altLang="zh-CN" dirty="0"/>
              <a:t>》</a:t>
            </a:r>
            <a:r>
              <a:rPr lang="zh-CN" altLang="en-US" dirty="0"/>
              <a:t>随书</a:t>
            </a:r>
            <a:r>
              <a:rPr lang="en-US" altLang="zh-CN" dirty="0"/>
              <a:t>PPT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41693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xStyles>
    <p:titleStyle>
      <a:lvl1pPr algn="l" defTabSz="457200" rtl="0" eaLnBrk="1" latinLnBrk="0" hangingPunct="1">
        <a:spcBef>
          <a:spcPct val="0"/>
        </a:spcBef>
        <a:buNone/>
        <a:defRPr sz="4000" b="1" kern="1200">
          <a:solidFill>
            <a:srgbClr val="FEFEFE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4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36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s://www.ituring.com.cn/book/2744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D490F0C-E588-4A18-A32C-7836EDB3B3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36071" y="3145206"/>
            <a:ext cx="9119857" cy="567587"/>
          </a:xfrm>
        </p:spPr>
        <p:txBody>
          <a:bodyPr>
            <a:normAutofit fontScale="90000"/>
          </a:bodyPr>
          <a:lstStyle/>
          <a:p>
            <a:r>
              <a:rPr lang="zh-CN" altLang="en-US" sz="3200" dirty="0"/>
              <a:t>第</a:t>
            </a:r>
            <a:r>
              <a:rPr lang="en-US" altLang="zh-CN" sz="3200" dirty="0"/>
              <a:t>13</a:t>
            </a:r>
            <a:r>
              <a:rPr lang="zh-CN" altLang="en-US" sz="3200" dirty="0"/>
              <a:t>章 高级程序开发组件，探究</a:t>
            </a:r>
            <a:r>
              <a:rPr lang="en-US" altLang="zh-CN" sz="3200" dirty="0"/>
              <a:t>Jetpack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41173698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en-US" altLang="zh-CN" sz="2400" dirty="0"/>
              <a:t>Lifecycles</a:t>
            </a:r>
            <a:r>
              <a:rPr lang="zh-CN" altLang="en-US" sz="2400" dirty="0"/>
              <a:t>的基本用法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3C43B30-389C-4E50-8937-49293C364D5B}"/>
              </a:ext>
            </a:extLst>
          </p:cNvPr>
          <p:cNvSpPr/>
          <p:nvPr/>
        </p:nvSpPr>
        <p:spPr>
          <a:xfrm>
            <a:off x="838198" y="2123905"/>
            <a:ext cx="1062171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最后，在</a:t>
            </a:r>
            <a:r>
              <a:rPr lang="en-US" altLang="zh-CN" dirty="0"/>
              <a:t>Activity</a:t>
            </a:r>
            <a:r>
              <a:rPr lang="zh-CN" altLang="en-US" dirty="0"/>
              <a:t>中调用</a:t>
            </a:r>
            <a:r>
              <a:rPr lang="en-US" altLang="zh-CN" dirty="0" err="1"/>
              <a:t>addObserver</a:t>
            </a:r>
            <a:r>
              <a:rPr lang="en-US" altLang="zh-CN" dirty="0"/>
              <a:t>()</a:t>
            </a:r>
            <a:r>
              <a:rPr lang="zh-CN" altLang="en-US" dirty="0"/>
              <a:t>方法来观察</a:t>
            </a:r>
            <a:r>
              <a:rPr lang="en-US" altLang="zh-CN" dirty="0" err="1"/>
              <a:t>LifecycleOwner</a:t>
            </a:r>
            <a:r>
              <a:rPr lang="zh-CN" altLang="en-US" dirty="0"/>
              <a:t>的生命周期：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7F1F6A5-AC40-424D-8ADA-40345F4A9DF0}"/>
              </a:ext>
            </a:extLst>
          </p:cNvPr>
          <p:cNvSpPr/>
          <p:nvPr/>
        </p:nvSpPr>
        <p:spPr>
          <a:xfrm>
            <a:off x="838198" y="2712505"/>
            <a:ext cx="9886773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/>
              <a:t>class </a:t>
            </a:r>
            <a:r>
              <a:rPr lang="en-US" altLang="zh-CN" sz="1400" dirty="0" err="1"/>
              <a:t>MainActivity</a:t>
            </a:r>
            <a:r>
              <a:rPr lang="en-US" altLang="zh-CN" sz="1400" dirty="0"/>
              <a:t> : </a:t>
            </a:r>
            <a:r>
              <a:rPr lang="en-US" altLang="zh-CN" sz="1400" dirty="0" err="1"/>
              <a:t>AppCompatActivity</a:t>
            </a:r>
            <a:r>
              <a:rPr lang="en-US" altLang="zh-CN" sz="1400" dirty="0"/>
              <a:t>() {</a:t>
            </a:r>
          </a:p>
          <a:p>
            <a:r>
              <a:rPr lang="en-US" altLang="zh-CN" sz="1400" dirty="0"/>
              <a:t>    …</a:t>
            </a:r>
          </a:p>
          <a:p>
            <a:r>
              <a:rPr lang="en-US" altLang="zh-CN" sz="1400" dirty="0"/>
              <a:t>    override fun </a:t>
            </a:r>
            <a:r>
              <a:rPr lang="en-US" altLang="zh-CN" sz="1400" dirty="0" err="1"/>
              <a:t>onCreate</a:t>
            </a:r>
            <a:r>
              <a:rPr lang="en-US" altLang="zh-CN" sz="1400" dirty="0"/>
              <a:t>(</a:t>
            </a:r>
            <a:r>
              <a:rPr lang="en-US" altLang="zh-CN" sz="1400" dirty="0" err="1"/>
              <a:t>savedInstanceState</a:t>
            </a:r>
            <a:r>
              <a:rPr lang="en-US" altLang="zh-CN" sz="1400" dirty="0"/>
              <a:t>: Bundle?) {</a:t>
            </a:r>
          </a:p>
          <a:p>
            <a:r>
              <a:rPr lang="en-US" altLang="zh-CN" sz="1400" dirty="0"/>
              <a:t>        </a:t>
            </a:r>
            <a:r>
              <a:rPr lang="en-US" altLang="zh-CN" sz="1400" dirty="0" err="1"/>
              <a:t>super.onCreate</a:t>
            </a:r>
            <a:r>
              <a:rPr lang="en-US" altLang="zh-CN" sz="1400" dirty="0"/>
              <a:t>(</a:t>
            </a:r>
            <a:r>
              <a:rPr lang="en-US" altLang="zh-CN" sz="1400" dirty="0" err="1"/>
              <a:t>savedInstanceState</a:t>
            </a:r>
            <a:r>
              <a:rPr lang="en-US" altLang="zh-CN" sz="1400" dirty="0"/>
              <a:t>)</a:t>
            </a:r>
          </a:p>
          <a:p>
            <a:r>
              <a:rPr lang="en-US" altLang="zh-CN" sz="1400" dirty="0"/>
              <a:t>        </a:t>
            </a:r>
            <a:r>
              <a:rPr lang="en-US" altLang="zh-CN" sz="1400" dirty="0" err="1"/>
              <a:t>setContentView</a:t>
            </a:r>
            <a:r>
              <a:rPr lang="en-US" altLang="zh-CN" sz="1400" dirty="0"/>
              <a:t>(</a:t>
            </a:r>
            <a:r>
              <a:rPr lang="en-US" altLang="zh-CN" sz="1400" dirty="0" err="1"/>
              <a:t>R.layout.activity_main</a:t>
            </a:r>
            <a:r>
              <a:rPr lang="en-US" altLang="zh-CN" sz="1400" dirty="0"/>
              <a:t>)</a:t>
            </a:r>
          </a:p>
          <a:p>
            <a:r>
              <a:rPr lang="en-US" altLang="zh-CN" sz="1400" dirty="0"/>
              <a:t>        …</a:t>
            </a:r>
          </a:p>
          <a:p>
            <a:r>
              <a:rPr lang="en-US" altLang="zh-CN" sz="1400" dirty="0"/>
              <a:t>        </a:t>
            </a:r>
            <a:r>
              <a:rPr lang="en-US" altLang="zh-CN" sz="1400" b="1" dirty="0" err="1"/>
              <a:t>lifecycle.addObserver</a:t>
            </a:r>
            <a:r>
              <a:rPr lang="en-US" altLang="zh-CN" sz="1400" b="1" dirty="0"/>
              <a:t>(</a:t>
            </a:r>
            <a:r>
              <a:rPr lang="en-US" altLang="zh-CN" sz="1400" b="1" dirty="0" err="1"/>
              <a:t>MyObserver</a:t>
            </a:r>
            <a:r>
              <a:rPr lang="en-US" altLang="zh-CN" sz="1400" b="1" dirty="0"/>
              <a:t>())</a:t>
            </a:r>
          </a:p>
          <a:p>
            <a:r>
              <a:rPr lang="en-US" altLang="zh-CN" sz="1400" dirty="0"/>
              <a:t>    }</a:t>
            </a:r>
          </a:p>
          <a:p>
            <a:r>
              <a:rPr lang="en-US" altLang="zh-CN" sz="1400" dirty="0"/>
              <a:t>    …</a:t>
            </a:r>
          </a:p>
          <a:p>
            <a:r>
              <a:rPr lang="en-US" altLang="zh-CN" sz="1400" dirty="0"/>
              <a:t>}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6152049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D490F0C-E588-4A18-A32C-7836EDB3B3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36071" y="3145206"/>
            <a:ext cx="9119857" cy="567587"/>
          </a:xfrm>
        </p:spPr>
        <p:txBody>
          <a:bodyPr>
            <a:normAutofit fontScale="90000"/>
          </a:bodyPr>
          <a:lstStyle/>
          <a:p>
            <a:br>
              <a:rPr lang="zh-CN" altLang="en-US" sz="3200" dirty="0"/>
            </a:br>
            <a:br>
              <a:rPr lang="en-US" altLang="zh-CN" sz="3200" dirty="0"/>
            </a:br>
            <a:r>
              <a:rPr lang="en-US" altLang="zh-CN" sz="3200" dirty="0" err="1"/>
              <a:t>LiveData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7773449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en-US" altLang="zh-CN" sz="2400" dirty="0" err="1"/>
              <a:t>LiveData</a:t>
            </a:r>
            <a:r>
              <a:rPr lang="zh-CN" altLang="en-US" sz="2400" dirty="0"/>
              <a:t>简介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3C43B30-389C-4E50-8937-49293C364D5B}"/>
              </a:ext>
            </a:extLst>
          </p:cNvPr>
          <p:cNvSpPr/>
          <p:nvPr/>
        </p:nvSpPr>
        <p:spPr>
          <a:xfrm>
            <a:off x="838200" y="2410508"/>
            <a:ext cx="105156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err="1"/>
              <a:t>LiveData</a:t>
            </a:r>
            <a:r>
              <a:rPr lang="zh-CN" altLang="en-US" dirty="0"/>
              <a:t>是</a:t>
            </a:r>
            <a:r>
              <a:rPr lang="en-US" altLang="zh-CN" dirty="0"/>
              <a:t>Jetpack</a:t>
            </a:r>
            <a:r>
              <a:rPr lang="zh-CN" altLang="en-US" dirty="0"/>
              <a:t>提供的一种响应式编程组件，它可以包含任何类型的数据，并在数据发生变化的时候通知给观察者。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 err="1"/>
              <a:t>LiveData</a:t>
            </a:r>
            <a:r>
              <a:rPr lang="zh-CN" altLang="en-US" dirty="0"/>
              <a:t>特别适合与</a:t>
            </a:r>
            <a:r>
              <a:rPr lang="en-US" altLang="zh-CN" dirty="0" err="1"/>
              <a:t>ViewModel</a:t>
            </a:r>
            <a:r>
              <a:rPr lang="zh-CN" altLang="en-US" dirty="0"/>
              <a:t>结合在一起使用，虽然它也可以单独用在别的地方，但是绝大多数情况下，它都是使用在</a:t>
            </a:r>
            <a:r>
              <a:rPr lang="en-US" altLang="zh-CN" dirty="0" err="1"/>
              <a:t>ViewModel</a:t>
            </a:r>
            <a:r>
              <a:rPr lang="zh-CN" altLang="en-US" dirty="0"/>
              <a:t>当中的。</a:t>
            </a:r>
          </a:p>
        </p:txBody>
      </p:sp>
    </p:spTree>
    <p:extLst>
      <p:ext uri="{BB962C8B-B14F-4D97-AF65-F5344CB8AC3E}">
        <p14:creationId xmlns:p14="http://schemas.microsoft.com/office/powerpoint/2010/main" val="13497631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en-US" altLang="zh-CN" sz="2400" dirty="0" err="1"/>
              <a:t>LiveData</a:t>
            </a:r>
            <a:r>
              <a:rPr lang="zh-CN" altLang="en-US" sz="2400" dirty="0"/>
              <a:t>的基本用法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3C43B30-389C-4E50-8937-49293C364D5B}"/>
              </a:ext>
            </a:extLst>
          </p:cNvPr>
          <p:cNvSpPr/>
          <p:nvPr/>
        </p:nvSpPr>
        <p:spPr>
          <a:xfrm>
            <a:off x="838198" y="2233087"/>
            <a:ext cx="1062171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我们可以将</a:t>
            </a:r>
            <a:r>
              <a:rPr lang="en-US" altLang="zh-CN" dirty="0" err="1"/>
              <a:t>ViewModel</a:t>
            </a:r>
            <a:r>
              <a:rPr lang="zh-CN" altLang="en-US" dirty="0"/>
              <a:t>中的数据使用</a:t>
            </a:r>
            <a:r>
              <a:rPr lang="en-US" altLang="zh-CN" dirty="0" err="1"/>
              <a:t>LiveData</a:t>
            </a:r>
            <a:r>
              <a:rPr lang="zh-CN" altLang="en-US" dirty="0"/>
              <a:t>来包装，然后在</a:t>
            </a:r>
            <a:r>
              <a:rPr lang="en-US" altLang="zh-CN" dirty="0"/>
              <a:t>Activity</a:t>
            </a:r>
            <a:r>
              <a:rPr lang="zh-CN" altLang="en-US" dirty="0"/>
              <a:t>中去观察它，就可以主动将数据变化通知给</a:t>
            </a:r>
            <a:r>
              <a:rPr lang="en-US" altLang="zh-CN" dirty="0"/>
              <a:t>Activity</a:t>
            </a:r>
            <a:r>
              <a:rPr lang="zh-CN" altLang="en-US" dirty="0"/>
              <a:t>了。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7F1F6A5-AC40-424D-8ADA-40345F4A9DF0}"/>
              </a:ext>
            </a:extLst>
          </p:cNvPr>
          <p:cNvSpPr/>
          <p:nvPr/>
        </p:nvSpPr>
        <p:spPr>
          <a:xfrm>
            <a:off x="838198" y="3002933"/>
            <a:ext cx="9886773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/>
              <a:t>class </a:t>
            </a:r>
            <a:r>
              <a:rPr lang="en-US" altLang="zh-CN" sz="1400" dirty="0" err="1"/>
              <a:t>MainViewModel</a:t>
            </a:r>
            <a:r>
              <a:rPr lang="en-US" altLang="zh-CN" sz="1400" dirty="0"/>
              <a:t> : </a:t>
            </a:r>
            <a:r>
              <a:rPr lang="en-US" altLang="zh-CN" sz="1400" dirty="0" err="1"/>
              <a:t>ViewModel</a:t>
            </a:r>
            <a:r>
              <a:rPr lang="en-US" altLang="zh-CN" sz="1400" dirty="0"/>
              <a:t>() {</a:t>
            </a:r>
          </a:p>
          <a:p>
            <a:endParaRPr lang="en-US" altLang="zh-CN" sz="1400" dirty="0"/>
          </a:p>
          <a:p>
            <a:r>
              <a:rPr lang="en-US" altLang="zh-CN" sz="1400" b="1" dirty="0"/>
              <a:t>    </a:t>
            </a:r>
            <a:r>
              <a:rPr lang="en-US" altLang="zh-CN" sz="1400" b="1" dirty="0" err="1"/>
              <a:t>val</a:t>
            </a:r>
            <a:r>
              <a:rPr lang="en-US" altLang="zh-CN" sz="1400" b="1" dirty="0"/>
              <a:t> counter = </a:t>
            </a:r>
            <a:r>
              <a:rPr lang="en-US" altLang="zh-CN" sz="1400" b="1" dirty="0" err="1"/>
              <a:t>MutableLiveData</a:t>
            </a:r>
            <a:r>
              <a:rPr lang="en-US" altLang="zh-CN" sz="1400" b="1" dirty="0"/>
              <a:t>&lt;Int&gt;()</a:t>
            </a:r>
          </a:p>
          <a:p>
            <a:endParaRPr lang="en-US" altLang="zh-CN" sz="1400" b="1" dirty="0"/>
          </a:p>
          <a:p>
            <a:r>
              <a:rPr lang="en-US" altLang="zh-CN" sz="1400" b="1" dirty="0"/>
              <a:t>    fun </a:t>
            </a:r>
            <a:r>
              <a:rPr lang="en-US" altLang="zh-CN" sz="1400" b="1" dirty="0" err="1"/>
              <a:t>plusOne</a:t>
            </a:r>
            <a:r>
              <a:rPr lang="en-US" altLang="zh-CN" sz="1400" b="1" dirty="0"/>
              <a:t>() {</a:t>
            </a:r>
          </a:p>
          <a:p>
            <a:r>
              <a:rPr lang="en-US" altLang="zh-CN" sz="1400" b="1" dirty="0"/>
              <a:t>        </a:t>
            </a:r>
            <a:r>
              <a:rPr lang="en-US" altLang="zh-CN" sz="1400" b="1" dirty="0" err="1"/>
              <a:t>val</a:t>
            </a:r>
            <a:r>
              <a:rPr lang="en-US" altLang="zh-CN" sz="1400" b="1" dirty="0"/>
              <a:t> count = </a:t>
            </a:r>
            <a:r>
              <a:rPr lang="en-US" altLang="zh-CN" sz="1400" b="1" dirty="0" err="1"/>
              <a:t>counter.value</a:t>
            </a:r>
            <a:r>
              <a:rPr lang="en-US" altLang="zh-CN" sz="1400" b="1" dirty="0"/>
              <a:t> ?: 0</a:t>
            </a:r>
          </a:p>
          <a:p>
            <a:r>
              <a:rPr lang="en-US" altLang="zh-CN" sz="1400" b="1" dirty="0"/>
              <a:t>        </a:t>
            </a:r>
            <a:r>
              <a:rPr lang="en-US" altLang="zh-CN" sz="1400" b="1" dirty="0" err="1"/>
              <a:t>counter.value</a:t>
            </a:r>
            <a:r>
              <a:rPr lang="en-US" altLang="zh-CN" sz="1400" b="1" dirty="0"/>
              <a:t> = count + 1</a:t>
            </a:r>
          </a:p>
          <a:p>
            <a:r>
              <a:rPr lang="en-US" altLang="zh-CN" sz="1400" b="1" dirty="0"/>
              <a:t>    }</a:t>
            </a:r>
          </a:p>
          <a:p>
            <a:endParaRPr lang="en-US" altLang="zh-CN" sz="1400" b="1" dirty="0"/>
          </a:p>
          <a:p>
            <a:r>
              <a:rPr lang="en-US" altLang="zh-CN" sz="1400" b="1" dirty="0"/>
              <a:t>    fun clear() {</a:t>
            </a:r>
          </a:p>
          <a:p>
            <a:r>
              <a:rPr lang="en-US" altLang="zh-CN" sz="1400" b="1" dirty="0"/>
              <a:t>        </a:t>
            </a:r>
            <a:r>
              <a:rPr lang="en-US" altLang="zh-CN" sz="1400" b="1" dirty="0" err="1"/>
              <a:t>counter.value</a:t>
            </a:r>
            <a:r>
              <a:rPr lang="en-US" altLang="zh-CN" sz="1400" b="1" dirty="0"/>
              <a:t> = 0</a:t>
            </a:r>
          </a:p>
          <a:p>
            <a:r>
              <a:rPr lang="en-US" altLang="zh-CN" sz="1400" b="1" dirty="0"/>
              <a:t>    }</a:t>
            </a:r>
          </a:p>
          <a:p>
            <a:endParaRPr lang="en-US" altLang="zh-CN" sz="1400" dirty="0"/>
          </a:p>
          <a:p>
            <a:r>
              <a:rPr lang="en-US" altLang="zh-CN" sz="1400" dirty="0"/>
              <a:t>}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4343113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en-US" altLang="zh-CN" sz="2400" dirty="0" err="1"/>
              <a:t>LiveData</a:t>
            </a:r>
            <a:r>
              <a:rPr lang="zh-CN" altLang="en-US" sz="2400" dirty="0"/>
              <a:t>的基本用法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3C43B30-389C-4E50-8937-49293C364D5B}"/>
              </a:ext>
            </a:extLst>
          </p:cNvPr>
          <p:cNvSpPr/>
          <p:nvPr/>
        </p:nvSpPr>
        <p:spPr>
          <a:xfrm>
            <a:off x="838197" y="2311220"/>
            <a:ext cx="1062171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现在修改</a:t>
            </a:r>
            <a:r>
              <a:rPr lang="en-US" altLang="zh-CN" dirty="0" err="1"/>
              <a:t>MainActivity</a:t>
            </a:r>
            <a:r>
              <a:rPr lang="zh-CN" altLang="en-US" dirty="0"/>
              <a:t>中的代码，来观察</a:t>
            </a:r>
            <a:r>
              <a:rPr lang="en-US" altLang="zh-CN" dirty="0" err="1"/>
              <a:t>MainViewModel</a:t>
            </a:r>
            <a:r>
              <a:rPr lang="zh-CN" altLang="en-US" dirty="0"/>
              <a:t>中的</a:t>
            </a:r>
            <a:r>
              <a:rPr lang="en-US" altLang="zh-CN" dirty="0" err="1"/>
              <a:t>LiveData</a:t>
            </a:r>
            <a:r>
              <a:rPr lang="zh-CN" altLang="en-US" dirty="0"/>
              <a:t>对象：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7F1F6A5-AC40-424D-8ADA-40345F4A9DF0}"/>
              </a:ext>
            </a:extLst>
          </p:cNvPr>
          <p:cNvSpPr/>
          <p:nvPr/>
        </p:nvSpPr>
        <p:spPr>
          <a:xfrm>
            <a:off x="838197" y="2876277"/>
            <a:ext cx="9886773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/>
              <a:t>class </a:t>
            </a:r>
            <a:r>
              <a:rPr lang="en-US" altLang="zh-CN" sz="1400" dirty="0" err="1"/>
              <a:t>MainActivity</a:t>
            </a:r>
            <a:r>
              <a:rPr lang="en-US" altLang="zh-CN" sz="1400" dirty="0"/>
              <a:t> : </a:t>
            </a:r>
            <a:r>
              <a:rPr lang="en-US" altLang="zh-CN" sz="1400" dirty="0" err="1"/>
              <a:t>AppCompatActivity</a:t>
            </a:r>
            <a:r>
              <a:rPr lang="en-US" altLang="zh-CN" sz="1400" dirty="0"/>
              <a:t>() {</a:t>
            </a:r>
          </a:p>
          <a:p>
            <a:r>
              <a:rPr lang="en-US" altLang="zh-CN" sz="1400" dirty="0"/>
              <a:t>    …</a:t>
            </a:r>
          </a:p>
          <a:p>
            <a:r>
              <a:rPr lang="en-US" altLang="zh-CN" sz="1400" dirty="0"/>
              <a:t>    override fun </a:t>
            </a:r>
            <a:r>
              <a:rPr lang="en-US" altLang="zh-CN" sz="1400" dirty="0" err="1"/>
              <a:t>onCreate</a:t>
            </a:r>
            <a:r>
              <a:rPr lang="en-US" altLang="zh-CN" sz="1400" dirty="0"/>
              <a:t>(</a:t>
            </a:r>
            <a:r>
              <a:rPr lang="en-US" altLang="zh-CN" sz="1400" dirty="0" err="1"/>
              <a:t>savedInstanceState</a:t>
            </a:r>
            <a:r>
              <a:rPr lang="en-US" altLang="zh-CN" sz="1400" dirty="0"/>
              <a:t>: Bundle?) {</a:t>
            </a:r>
          </a:p>
          <a:p>
            <a:r>
              <a:rPr lang="en-US" altLang="zh-CN" sz="1400" dirty="0"/>
              <a:t>        …</a:t>
            </a:r>
          </a:p>
          <a:p>
            <a:r>
              <a:rPr lang="en-US" altLang="zh-CN" sz="1400" dirty="0"/>
              <a:t>        </a:t>
            </a:r>
            <a:r>
              <a:rPr lang="en-US" altLang="zh-CN" sz="1400" dirty="0" err="1"/>
              <a:t>plusOneBtn.setOnClickListener</a:t>
            </a:r>
            <a:r>
              <a:rPr lang="en-US" altLang="zh-CN" sz="1400" dirty="0"/>
              <a:t> {</a:t>
            </a:r>
          </a:p>
          <a:p>
            <a:r>
              <a:rPr lang="en-US" altLang="zh-CN" sz="1400" dirty="0"/>
              <a:t>            </a:t>
            </a:r>
            <a:r>
              <a:rPr lang="en-US" altLang="zh-CN" sz="1400" dirty="0" err="1"/>
              <a:t>viewModel.plusOne</a:t>
            </a:r>
            <a:r>
              <a:rPr lang="en-US" altLang="zh-CN" sz="1400" dirty="0"/>
              <a:t>()</a:t>
            </a:r>
          </a:p>
          <a:p>
            <a:r>
              <a:rPr lang="en-US" altLang="zh-CN" sz="1400" dirty="0"/>
              <a:t>        }</a:t>
            </a:r>
          </a:p>
          <a:p>
            <a:r>
              <a:rPr lang="en-US" altLang="zh-CN" sz="1400" dirty="0"/>
              <a:t>        </a:t>
            </a:r>
            <a:r>
              <a:rPr lang="en-US" altLang="zh-CN" sz="1400" dirty="0" err="1"/>
              <a:t>clearBtn.setOnClickListener</a:t>
            </a:r>
            <a:r>
              <a:rPr lang="en-US" altLang="zh-CN" sz="1400" dirty="0"/>
              <a:t> {</a:t>
            </a:r>
          </a:p>
          <a:p>
            <a:r>
              <a:rPr lang="en-US" altLang="zh-CN" sz="1400" dirty="0"/>
              <a:t>            </a:t>
            </a:r>
            <a:r>
              <a:rPr lang="en-US" altLang="zh-CN" sz="1400" dirty="0" err="1"/>
              <a:t>viewModel.clear</a:t>
            </a:r>
            <a:r>
              <a:rPr lang="en-US" altLang="zh-CN" sz="1400" dirty="0"/>
              <a:t>()</a:t>
            </a:r>
          </a:p>
          <a:p>
            <a:r>
              <a:rPr lang="en-US" altLang="zh-CN" sz="1400" dirty="0"/>
              <a:t>        }</a:t>
            </a:r>
          </a:p>
          <a:p>
            <a:r>
              <a:rPr lang="en-US" altLang="zh-CN" sz="1400" b="1" dirty="0"/>
              <a:t>        </a:t>
            </a:r>
            <a:r>
              <a:rPr lang="en-US" altLang="zh-CN" sz="1400" b="1" dirty="0" err="1"/>
              <a:t>viewModel.counter.observe</a:t>
            </a:r>
            <a:r>
              <a:rPr lang="en-US" altLang="zh-CN" sz="1400" b="1" dirty="0"/>
              <a:t>(this, Observer { count -&gt;</a:t>
            </a:r>
          </a:p>
          <a:p>
            <a:r>
              <a:rPr lang="en-US" altLang="zh-CN" sz="1400" b="1" dirty="0"/>
              <a:t>            </a:t>
            </a:r>
            <a:r>
              <a:rPr lang="en-US" altLang="zh-CN" sz="1400" b="1" dirty="0" err="1"/>
              <a:t>infoText.text</a:t>
            </a:r>
            <a:r>
              <a:rPr lang="en-US" altLang="zh-CN" sz="1400" b="1" dirty="0"/>
              <a:t> = </a:t>
            </a:r>
            <a:r>
              <a:rPr lang="en-US" altLang="zh-CN" sz="1400" b="1" dirty="0" err="1"/>
              <a:t>count.toString</a:t>
            </a:r>
            <a:r>
              <a:rPr lang="en-US" altLang="zh-CN" sz="1400" b="1" dirty="0"/>
              <a:t>() // </a:t>
            </a:r>
            <a:r>
              <a:rPr lang="zh-CN" altLang="en-US" sz="1400" b="1" dirty="0"/>
              <a:t>将最新数据更新到界面上</a:t>
            </a:r>
            <a:endParaRPr lang="en-US" altLang="zh-CN" sz="1400" b="1" dirty="0"/>
          </a:p>
          <a:p>
            <a:r>
              <a:rPr lang="en-US" altLang="zh-CN" sz="1400" b="1" dirty="0"/>
              <a:t>        })</a:t>
            </a:r>
          </a:p>
          <a:p>
            <a:r>
              <a:rPr lang="en-US" altLang="zh-CN" sz="1400" dirty="0"/>
              <a:t>    }</a:t>
            </a:r>
          </a:p>
          <a:p>
            <a:r>
              <a:rPr lang="en-US" altLang="zh-CN" sz="1400" dirty="0"/>
              <a:t>}</a:t>
            </a:r>
            <a:endParaRPr lang="zh-CN" altLang="en-US" sz="1400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B60B82B4-EF26-40FE-BF02-7BE550EAF368}"/>
              </a:ext>
            </a:extLst>
          </p:cNvPr>
          <p:cNvSpPr/>
          <p:nvPr/>
        </p:nvSpPr>
        <p:spPr>
          <a:xfrm>
            <a:off x="838197" y="6395989"/>
            <a:ext cx="988677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这样，当LiveData中的数据发生变化时，最新的数据将会实时更新到界面上。</a:t>
            </a:r>
          </a:p>
        </p:txBody>
      </p:sp>
    </p:spTree>
    <p:extLst>
      <p:ext uri="{BB962C8B-B14F-4D97-AF65-F5344CB8AC3E}">
        <p14:creationId xmlns:p14="http://schemas.microsoft.com/office/powerpoint/2010/main" val="9445605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D490F0C-E588-4A18-A32C-7836EDB3B3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36071" y="3145206"/>
            <a:ext cx="9119857" cy="567587"/>
          </a:xfrm>
        </p:spPr>
        <p:txBody>
          <a:bodyPr>
            <a:normAutofit fontScale="90000"/>
          </a:bodyPr>
          <a:lstStyle/>
          <a:p>
            <a:br>
              <a:rPr lang="en-US" altLang="zh-CN" sz="3200" dirty="0"/>
            </a:br>
            <a:r>
              <a:rPr lang="en-US" altLang="zh-CN" sz="3200" dirty="0"/>
              <a:t>Room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43743454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en-US" altLang="zh-CN" sz="2400" dirty="0"/>
              <a:t>Room</a:t>
            </a:r>
            <a:r>
              <a:rPr lang="zh-CN" altLang="en-US" sz="2400" dirty="0"/>
              <a:t>简介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3C43B30-389C-4E50-8937-49293C364D5B}"/>
              </a:ext>
            </a:extLst>
          </p:cNvPr>
          <p:cNvSpPr/>
          <p:nvPr/>
        </p:nvSpPr>
        <p:spPr>
          <a:xfrm>
            <a:off x="838200" y="2410508"/>
            <a:ext cx="105156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/>
              <a:t>ORM</a:t>
            </a:r>
            <a:r>
              <a:rPr lang="zh-CN" altLang="en-US" dirty="0"/>
              <a:t>（</a:t>
            </a:r>
            <a:r>
              <a:rPr lang="en-US" altLang="zh-CN" dirty="0"/>
              <a:t>Object Relational Mapping</a:t>
            </a:r>
            <a:r>
              <a:rPr lang="zh-CN" altLang="en-US" dirty="0"/>
              <a:t>）也叫对象关系映射。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我们使用的编程语言是面向对象语言，而使用的数据库则是关系型数据库，将面向对象的语言和面向关系的数据库之间建立一种映射关系，这就是</a:t>
            </a:r>
            <a:r>
              <a:rPr lang="en-US" altLang="zh-CN" dirty="0"/>
              <a:t>ORM</a:t>
            </a:r>
            <a:r>
              <a:rPr lang="zh-CN" altLang="en-US" dirty="0"/>
              <a:t>了。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为了帮助我们编写出更好的代码，</a:t>
            </a:r>
            <a:r>
              <a:rPr lang="en-US" altLang="zh-CN" dirty="0"/>
              <a:t>Android</a:t>
            </a:r>
            <a:r>
              <a:rPr lang="zh-CN" altLang="en-US" dirty="0"/>
              <a:t>官方也推出了一个</a:t>
            </a:r>
            <a:r>
              <a:rPr lang="en-US" altLang="zh-CN" dirty="0"/>
              <a:t>ORM</a:t>
            </a:r>
            <a:r>
              <a:rPr lang="zh-CN" altLang="en-US" dirty="0"/>
              <a:t>框架，并将它加入了</a:t>
            </a:r>
            <a:r>
              <a:rPr lang="en-US" altLang="zh-CN" dirty="0"/>
              <a:t>Jetpack</a:t>
            </a:r>
            <a:r>
              <a:rPr lang="zh-CN" altLang="en-US" dirty="0"/>
              <a:t>当中，就是</a:t>
            </a:r>
            <a:r>
              <a:rPr lang="en-US" altLang="zh-CN" dirty="0"/>
              <a:t>Room</a:t>
            </a:r>
            <a:r>
              <a:rPr lang="zh-CN" altLang="en-US" dirty="0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42190104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en-US" altLang="zh-CN" sz="2400" dirty="0"/>
              <a:t>Room</a:t>
            </a:r>
            <a:r>
              <a:rPr lang="zh-CN" altLang="en-US" sz="2400" dirty="0"/>
              <a:t>的整体结构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3C43B30-389C-4E50-8937-49293C364D5B}"/>
              </a:ext>
            </a:extLst>
          </p:cNvPr>
          <p:cNvSpPr/>
          <p:nvPr/>
        </p:nvSpPr>
        <p:spPr>
          <a:xfrm>
            <a:off x="838198" y="2274838"/>
            <a:ext cx="1062171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先来看一下</a:t>
            </a:r>
            <a:r>
              <a:rPr lang="en-US" altLang="zh-CN" dirty="0"/>
              <a:t>Room</a:t>
            </a:r>
            <a:r>
              <a:rPr lang="zh-CN" altLang="en-US" dirty="0"/>
              <a:t>的整体结构。它主要由</a:t>
            </a:r>
            <a:r>
              <a:rPr lang="en-US" altLang="zh-CN" dirty="0"/>
              <a:t>Entity</a:t>
            </a:r>
            <a:r>
              <a:rPr lang="zh-CN" altLang="en-US" dirty="0"/>
              <a:t>、</a:t>
            </a:r>
            <a:r>
              <a:rPr lang="en-US" altLang="zh-CN" dirty="0"/>
              <a:t>Dao</a:t>
            </a:r>
            <a:r>
              <a:rPr lang="zh-CN" altLang="en-US" dirty="0"/>
              <a:t>和</a:t>
            </a:r>
            <a:r>
              <a:rPr lang="en-US" altLang="zh-CN" dirty="0"/>
              <a:t>Database</a:t>
            </a:r>
            <a:r>
              <a:rPr lang="zh-CN" altLang="en-US" dirty="0"/>
              <a:t>这</a:t>
            </a:r>
            <a:r>
              <a:rPr lang="en-US" altLang="zh-CN" dirty="0"/>
              <a:t>3</a:t>
            </a:r>
            <a:r>
              <a:rPr lang="zh-CN" altLang="en-US" dirty="0"/>
              <a:t>部分组成，每个部分都有明确的职责，详细说明如下。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DB1EA38C-06D6-4BD0-9C85-01A6E4D94672}"/>
              </a:ext>
            </a:extLst>
          </p:cNvPr>
          <p:cNvSpPr/>
          <p:nvPr/>
        </p:nvSpPr>
        <p:spPr>
          <a:xfrm>
            <a:off x="838198" y="3163659"/>
            <a:ext cx="1051560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/>
              <a:t>Entity  用于定义封装实际数据的实体类，每个实体类都会在数据库中有一张对应的表，并且表中的列是根据实体类中的字段自动生成的。</a:t>
            </a: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/>
              <a:t>Dao  Dao是数据访问对象的意思，通常会在这里对数据库的各项操作进行封装，在实际编程的时候，逻辑层就不需要和底层数据库打交道了，直接和Dao层进行交互即可。</a:t>
            </a: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/>
              <a:t>Database  用于定义数据库中的关键信息，包括数据库的版本号、包含哪些实体类以及提供Dao层的访问实例。</a:t>
            </a:r>
          </a:p>
        </p:txBody>
      </p:sp>
    </p:spTree>
    <p:extLst>
      <p:ext uri="{BB962C8B-B14F-4D97-AF65-F5344CB8AC3E}">
        <p14:creationId xmlns:p14="http://schemas.microsoft.com/office/powerpoint/2010/main" val="371681887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zh-CN" altLang="en-US" sz="2400" dirty="0"/>
              <a:t>定义</a:t>
            </a:r>
            <a:r>
              <a:rPr lang="en-US" altLang="zh-CN" sz="2400" dirty="0"/>
              <a:t>Entity</a:t>
            </a:r>
            <a:endParaRPr lang="zh-CN" altLang="en-US" sz="2400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3C43B30-389C-4E50-8937-49293C364D5B}"/>
              </a:ext>
            </a:extLst>
          </p:cNvPr>
          <p:cNvSpPr/>
          <p:nvPr/>
        </p:nvSpPr>
        <p:spPr>
          <a:xfrm>
            <a:off x="838198" y="2205791"/>
            <a:ext cx="1062171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首先定义一个</a:t>
            </a:r>
            <a:r>
              <a:rPr lang="en-US" altLang="zh-CN" dirty="0"/>
              <a:t>Entity</a:t>
            </a:r>
            <a:r>
              <a:rPr lang="zh-CN" altLang="en-US" dirty="0"/>
              <a:t>，也就是实体类。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6C33831D-1811-4218-90BE-F81EC7E715FA}"/>
              </a:ext>
            </a:extLst>
          </p:cNvPr>
          <p:cNvSpPr/>
          <p:nvPr/>
        </p:nvSpPr>
        <p:spPr>
          <a:xfrm>
            <a:off x="838198" y="2838165"/>
            <a:ext cx="10515602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b="1" dirty="0"/>
              <a:t>@Entity</a:t>
            </a:r>
          </a:p>
          <a:p>
            <a:r>
              <a:rPr lang="zh-CN" altLang="en-US" sz="1400" dirty="0"/>
              <a:t>data class User(var firstName: String, var lastName: String, var age: Int) {</a:t>
            </a:r>
          </a:p>
          <a:p>
            <a:endParaRPr lang="zh-CN" altLang="en-US" sz="1400" dirty="0"/>
          </a:p>
          <a:p>
            <a:r>
              <a:rPr lang="zh-CN" altLang="en-US" sz="1400" dirty="0"/>
              <a:t>    </a:t>
            </a:r>
            <a:r>
              <a:rPr lang="zh-CN" altLang="en-US" sz="1400" b="1" dirty="0"/>
              <a:t>@PrimaryKey(autoGenerate = true)</a:t>
            </a:r>
          </a:p>
          <a:p>
            <a:r>
              <a:rPr lang="zh-CN" altLang="en-US" sz="1400" dirty="0"/>
              <a:t>    var id: Long = 0</a:t>
            </a:r>
          </a:p>
          <a:p>
            <a:endParaRPr lang="zh-CN" altLang="en-US" sz="1400" dirty="0"/>
          </a:p>
          <a:p>
            <a:r>
              <a:rPr lang="zh-CN" altLang="en-US" sz="1400" dirty="0"/>
              <a:t>}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1A86E153-4EB8-4F01-9C4C-1597310ABA10}"/>
              </a:ext>
            </a:extLst>
          </p:cNvPr>
          <p:cNvSpPr/>
          <p:nvPr/>
        </p:nvSpPr>
        <p:spPr>
          <a:xfrm>
            <a:off x="838198" y="4701645"/>
            <a:ext cx="1051560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这里我们在User的类名上使用@Entity注解，将它声明成了一个实体类，然后在User类中添加了一个id字段，并使用@PrimaryKey注解将它设为了主键，再把autoGenerate参数指定成true，使得主键的值是自动生成的。</a:t>
            </a:r>
          </a:p>
        </p:txBody>
      </p:sp>
    </p:spTree>
    <p:extLst>
      <p:ext uri="{BB962C8B-B14F-4D97-AF65-F5344CB8AC3E}">
        <p14:creationId xmlns:p14="http://schemas.microsoft.com/office/powerpoint/2010/main" val="279523192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zh-CN" altLang="en-US" sz="2400" dirty="0"/>
              <a:t>定义</a:t>
            </a:r>
            <a:r>
              <a:rPr lang="en-US" altLang="zh-CN" sz="2400" dirty="0"/>
              <a:t>Dao</a:t>
            </a:r>
            <a:endParaRPr lang="zh-CN" altLang="en-US" sz="2400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3C43B30-389C-4E50-8937-49293C364D5B}"/>
              </a:ext>
            </a:extLst>
          </p:cNvPr>
          <p:cNvSpPr/>
          <p:nvPr/>
        </p:nvSpPr>
        <p:spPr>
          <a:xfrm>
            <a:off x="838198" y="1291451"/>
            <a:ext cx="1062171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接下来定义</a:t>
            </a:r>
            <a:r>
              <a:rPr lang="en-US" altLang="zh-CN" dirty="0"/>
              <a:t>Dao</a:t>
            </a:r>
            <a:r>
              <a:rPr lang="zh-CN" altLang="en-US" dirty="0"/>
              <a:t>，代码如下所示：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6C33831D-1811-4218-90BE-F81EC7E715FA}"/>
              </a:ext>
            </a:extLst>
          </p:cNvPr>
          <p:cNvSpPr/>
          <p:nvPr/>
        </p:nvSpPr>
        <p:spPr>
          <a:xfrm>
            <a:off x="838198" y="2074048"/>
            <a:ext cx="10515602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b="1" dirty="0"/>
              <a:t>@Dao</a:t>
            </a:r>
          </a:p>
          <a:p>
            <a:r>
              <a:rPr lang="en-US" altLang="zh-CN" sz="1400" dirty="0"/>
              <a:t>interface </a:t>
            </a:r>
            <a:r>
              <a:rPr lang="en-US" altLang="zh-CN" sz="1400" dirty="0" err="1"/>
              <a:t>UserDao</a:t>
            </a:r>
            <a:r>
              <a:rPr lang="en-US" altLang="zh-CN" sz="1400" dirty="0"/>
              <a:t> {</a:t>
            </a:r>
          </a:p>
          <a:p>
            <a:endParaRPr lang="en-US" altLang="zh-CN" sz="1400" dirty="0"/>
          </a:p>
          <a:p>
            <a:r>
              <a:rPr lang="en-US" altLang="zh-CN" sz="1400" dirty="0"/>
              <a:t>    </a:t>
            </a:r>
            <a:r>
              <a:rPr lang="en-US" altLang="zh-CN" sz="1400" b="1" dirty="0"/>
              <a:t>@Insert</a:t>
            </a:r>
          </a:p>
          <a:p>
            <a:r>
              <a:rPr lang="en-US" altLang="zh-CN" sz="1400" dirty="0"/>
              <a:t>    fun </a:t>
            </a:r>
            <a:r>
              <a:rPr lang="en-US" altLang="zh-CN" sz="1400" dirty="0" err="1"/>
              <a:t>insertUser</a:t>
            </a:r>
            <a:r>
              <a:rPr lang="en-US" altLang="zh-CN" sz="1400" dirty="0"/>
              <a:t>(user: User): Long</a:t>
            </a:r>
          </a:p>
          <a:p>
            <a:endParaRPr lang="en-US" altLang="zh-CN" sz="1400" dirty="0"/>
          </a:p>
          <a:p>
            <a:r>
              <a:rPr lang="en-US" altLang="zh-CN" sz="1400" dirty="0"/>
              <a:t>    </a:t>
            </a:r>
            <a:r>
              <a:rPr lang="en-US" altLang="zh-CN" sz="1400" b="1" dirty="0"/>
              <a:t>@Update</a:t>
            </a:r>
          </a:p>
          <a:p>
            <a:r>
              <a:rPr lang="en-US" altLang="zh-CN" sz="1400" dirty="0"/>
              <a:t>    fun </a:t>
            </a:r>
            <a:r>
              <a:rPr lang="en-US" altLang="zh-CN" sz="1400" dirty="0" err="1"/>
              <a:t>updateUser</a:t>
            </a:r>
            <a:r>
              <a:rPr lang="en-US" altLang="zh-CN" sz="1400" dirty="0"/>
              <a:t>(</a:t>
            </a:r>
            <a:r>
              <a:rPr lang="en-US" altLang="zh-CN" sz="1400" dirty="0" err="1"/>
              <a:t>newUser</a:t>
            </a:r>
            <a:r>
              <a:rPr lang="en-US" altLang="zh-CN" sz="1400" dirty="0"/>
              <a:t>: User)</a:t>
            </a:r>
          </a:p>
          <a:p>
            <a:endParaRPr lang="en-US" altLang="zh-CN" sz="1400" dirty="0"/>
          </a:p>
          <a:p>
            <a:r>
              <a:rPr lang="en-US" altLang="zh-CN" sz="1400" dirty="0"/>
              <a:t>    </a:t>
            </a:r>
            <a:r>
              <a:rPr lang="en-US" altLang="zh-CN" sz="1400" b="1" dirty="0"/>
              <a:t>@Query("select * from User")</a:t>
            </a:r>
          </a:p>
          <a:p>
            <a:r>
              <a:rPr lang="en-US" altLang="zh-CN" sz="1400" dirty="0"/>
              <a:t>    fun </a:t>
            </a:r>
            <a:r>
              <a:rPr lang="en-US" altLang="zh-CN" sz="1400" dirty="0" err="1"/>
              <a:t>loadAllUsers</a:t>
            </a:r>
            <a:r>
              <a:rPr lang="en-US" altLang="zh-CN" sz="1400" dirty="0"/>
              <a:t>(): List&lt;User&gt;</a:t>
            </a:r>
          </a:p>
          <a:p>
            <a:endParaRPr lang="en-US" altLang="zh-CN" sz="1400" dirty="0"/>
          </a:p>
          <a:p>
            <a:r>
              <a:rPr lang="en-US" altLang="zh-CN" sz="1400" dirty="0"/>
              <a:t>    </a:t>
            </a:r>
            <a:r>
              <a:rPr lang="en-US" altLang="zh-CN" sz="1400" b="1" dirty="0"/>
              <a:t>@Query("select * from User where age &gt; :age")</a:t>
            </a:r>
          </a:p>
          <a:p>
            <a:r>
              <a:rPr lang="en-US" altLang="zh-CN" sz="1400" dirty="0"/>
              <a:t>    fun </a:t>
            </a:r>
            <a:r>
              <a:rPr lang="en-US" altLang="zh-CN" sz="1400" dirty="0" err="1"/>
              <a:t>loadUsersOlderThan</a:t>
            </a:r>
            <a:r>
              <a:rPr lang="en-US" altLang="zh-CN" sz="1400" dirty="0"/>
              <a:t>(age: Int): List&lt;User&gt;</a:t>
            </a:r>
          </a:p>
          <a:p>
            <a:endParaRPr lang="en-US" altLang="zh-CN" sz="1400" dirty="0"/>
          </a:p>
          <a:p>
            <a:r>
              <a:rPr lang="en-US" altLang="zh-CN" sz="1400" dirty="0"/>
              <a:t>    </a:t>
            </a:r>
            <a:r>
              <a:rPr lang="en-US" altLang="zh-CN" sz="1400" b="1" dirty="0"/>
              <a:t>@Delete</a:t>
            </a:r>
          </a:p>
          <a:p>
            <a:r>
              <a:rPr lang="en-US" altLang="zh-CN" sz="1400" dirty="0"/>
              <a:t>    fun </a:t>
            </a:r>
            <a:r>
              <a:rPr lang="en-US" altLang="zh-CN" sz="1400" dirty="0" err="1"/>
              <a:t>deleteUser</a:t>
            </a:r>
            <a:r>
              <a:rPr lang="en-US" altLang="zh-CN" sz="1400" dirty="0"/>
              <a:t>(user: User)</a:t>
            </a:r>
          </a:p>
          <a:p>
            <a:endParaRPr lang="en-US" altLang="zh-CN" sz="1400" dirty="0"/>
          </a:p>
          <a:p>
            <a:r>
              <a:rPr lang="en-US" altLang="zh-CN" sz="1400" b="1" dirty="0"/>
              <a:t>    @Query("delete from User where </a:t>
            </a:r>
            <a:r>
              <a:rPr lang="en-US" altLang="zh-CN" sz="1400" b="1" dirty="0" err="1"/>
              <a:t>lastName</a:t>
            </a:r>
            <a:r>
              <a:rPr lang="en-US" altLang="zh-CN" sz="1400" b="1" dirty="0"/>
              <a:t> = :</a:t>
            </a:r>
            <a:r>
              <a:rPr lang="en-US" altLang="zh-CN" sz="1400" b="1" dirty="0" err="1"/>
              <a:t>lastName</a:t>
            </a:r>
            <a:r>
              <a:rPr lang="en-US" altLang="zh-CN" sz="1400" b="1" dirty="0"/>
              <a:t>")</a:t>
            </a:r>
          </a:p>
          <a:p>
            <a:r>
              <a:rPr lang="en-US" altLang="zh-CN" sz="1400" dirty="0"/>
              <a:t>    fun </a:t>
            </a:r>
            <a:r>
              <a:rPr lang="en-US" altLang="zh-CN" sz="1400" dirty="0" err="1"/>
              <a:t>deleteUserByLastName</a:t>
            </a:r>
            <a:r>
              <a:rPr lang="en-US" altLang="zh-CN" sz="1400" dirty="0"/>
              <a:t>(</a:t>
            </a:r>
            <a:r>
              <a:rPr lang="en-US" altLang="zh-CN" sz="1400" dirty="0" err="1"/>
              <a:t>lastName</a:t>
            </a:r>
            <a:r>
              <a:rPr lang="en-US" altLang="zh-CN" sz="1400" dirty="0"/>
              <a:t>: String): Int</a:t>
            </a:r>
          </a:p>
          <a:p>
            <a:endParaRPr lang="en-US" altLang="zh-CN" sz="1400" dirty="0"/>
          </a:p>
          <a:p>
            <a:r>
              <a:rPr lang="en-US" altLang="zh-CN" sz="1400" dirty="0"/>
              <a:t>}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26183043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en-US" altLang="zh-CN" sz="2400" dirty="0"/>
              <a:t>Jetpack</a:t>
            </a:r>
            <a:r>
              <a:rPr lang="zh-CN" altLang="en-US" sz="2400" dirty="0"/>
              <a:t>简介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FE7C955-4B1D-41AE-AC08-2BFF7D0601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0317"/>
            <a:ext cx="10903721" cy="34794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altLang="zh-CN" sz="1800" dirty="0"/>
              <a:t>Jetpack</a:t>
            </a:r>
            <a:r>
              <a:rPr lang="zh-CN" altLang="en-US" sz="1800" dirty="0"/>
              <a:t>是一个开发组件工具集，它的主要目的是帮助我们编写出更加简洁的代码，并简化我们的开发过程。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98F6D20B-B771-4C89-9D59-AB6130788A6E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0495" y="1929452"/>
            <a:ext cx="6868120" cy="4635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215382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zh-CN" altLang="en-US" sz="2400" dirty="0"/>
              <a:t>定义</a:t>
            </a:r>
            <a:r>
              <a:rPr lang="en-US" altLang="zh-CN" sz="2400" dirty="0"/>
              <a:t>Database</a:t>
            </a:r>
            <a:endParaRPr lang="zh-CN" altLang="en-US" sz="2400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3C43B30-389C-4E50-8937-49293C364D5B}"/>
              </a:ext>
            </a:extLst>
          </p:cNvPr>
          <p:cNvSpPr/>
          <p:nvPr/>
        </p:nvSpPr>
        <p:spPr>
          <a:xfrm>
            <a:off x="838198" y="1375103"/>
            <a:ext cx="1062171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最后定义</a:t>
            </a:r>
            <a:r>
              <a:rPr lang="en-US" altLang="zh-CN" dirty="0"/>
              <a:t>Database</a:t>
            </a:r>
            <a:r>
              <a:rPr lang="zh-CN" altLang="en-US" dirty="0"/>
              <a:t>，代码如下所示：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6C33831D-1811-4218-90BE-F81EC7E715FA}"/>
              </a:ext>
            </a:extLst>
          </p:cNvPr>
          <p:cNvSpPr/>
          <p:nvPr/>
        </p:nvSpPr>
        <p:spPr>
          <a:xfrm>
            <a:off x="838198" y="2241352"/>
            <a:ext cx="10515602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b="1" dirty="0"/>
              <a:t>@Database(version = 1, entities = [User::class])</a:t>
            </a:r>
          </a:p>
          <a:p>
            <a:r>
              <a:rPr lang="en-US" altLang="zh-CN" sz="1400" dirty="0"/>
              <a:t>abstract class </a:t>
            </a:r>
            <a:r>
              <a:rPr lang="en-US" altLang="zh-CN" sz="1400" dirty="0" err="1"/>
              <a:t>AppDatabase</a:t>
            </a:r>
            <a:r>
              <a:rPr lang="en-US" altLang="zh-CN" sz="1400" dirty="0"/>
              <a:t> : </a:t>
            </a:r>
            <a:r>
              <a:rPr lang="en-US" altLang="zh-CN" sz="1400" dirty="0" err="1"/>
              <a:t>RoomDatabase</a:t>
            </a:r>
            <a:r>
              <a:rPr lang="en-US" altLang="zh-CN" sz="1400" dirty="0"/>
              <a:t>() {</a:t>
            </a:r>
          </a:p>
          <a:p>
            <a:endParaRPr lang="en-US" altLang="zh-CN" sz="1400" dirty="0"/>
          </a:p>
          <a:p>
            <a:r>
              <a:rPr lang="en-US" altLang="zh-CN" sz="1400" dirty="0"/>
              <a:t>    abstract fun </a:t>
            </a:r>
            <a:r>
              <a:rPr lang="en-US" altLang="zh-CN" sz="1400" dirty="0" err="1"/>
              <a:t>userDao</a:t>
            </a:r>
            <a:r>
              <a:rPr lang="en-US" altLang="zh-CN" sz="1400" dirty="0"/>
              <a:t>(): </a:t>
            </a:r>
            <a:r>
              <a:rPr lang="en-US" altLang="zh-CN" sz="1400" dirty="0" err="1"/>
              <a:t>UserDao</a:t>
            </a:r>
            <a:endParaRPr lang="en-US" altLang="zh-CN" sz="1400" dirty="0"/>
          </a:p>
          <a:p>
            <a:endParaRPr lang="en-US" altLang="zh-CN" sz="1400" dirty="0"/>
          </a:p>
          <a:p>
            <a:r>
              <a:rPr lang="en-US" altLang="zh-CN" sz="1400" dirty="0"/>
              <a:t>    companion object {</a:t>
            </a:r>
          </a:p>
          <a:p>
            <a:endParaRPr lang="en-US" altLang="zh-CN" sz="1400" dirty="0"/>
          </a:p>
          <a:p>
            <a:r>
              <a:rPr lang="en-US" altLang="zh-CN" sz="1400" dirty="0"/>
              <a:t>        private var instance: </a:t>
            </a:r>
            <a:r>
              <a:rPr lang="en-US" altLang="zh-CN" sz="1400" dirty="0" err="1"/>
              <a:t>AppDatabase</a:t>
            </a:r>
            <a:r>
              <a:rPr lang="en-US" altLang="zh-CN" sz="1400" dirty="0"/>
              <a:t>? = null</a:t>
            </a:r>
          </a:p>
          <a:p>
            <a:endParaRPr lang="en-US" altLang="zh-CN" sz="1400" dirty="0"/>
          </a:p>
          <a:p>
            <a:r>
              <a:rPr lang="en-US" altLang="zh-CN" sz="1400" dirty="0"/>
              <a:t>        @Synchronized</a:t>
            </a:r>
          </a:p>
          <a:p>
            <a:r>
              <a:rPr lang="en-US" altLang="zh-CN" sz="1400" dirty="0"/>
              <a:t>        fun </a:t>
            </a:r>
            <a:r>
              <a:rPr lang="en-US" altLang="zh-CN" sz="1400" dirty="0" err="1"/>
              <a:t>getDatabase</a:t>
            </a:r>
            <a:r>
              <a:rPr lang="en-US" altLang="zh-CN" sz="1400" dirty="0"/>
              <a:t>(context: Context): </a:t>
            </a:r>
            <a:r>
              <a:rPr lang="en-US" altLang="zh-CN" sz="1400" dirty="0" err="1"/>
              <a:t>AppDatabase</a:t>
            </a:r>
            <a:r>
              <a:rPr lang="en-US" altLang="zh-CN" sz="1400" dirty="0"/>
              <a:t> {</a:t>
            </a:r>
          </a:p>
          <a:p>
            <a:r>
              <a:rPr lang="en-US" altLang="zh-CN" sz="1400" dirty="0"/>
              <a:t>            </a:t>
            </a:r>
            <a:r>
              <a:rPr lang="en-US" altLang="zh-CN" sz="1400" dirty="0" err="1"/>
              <a:t>instance?.let</a:t>
            </a:r>
            <a:r>
              <a:rPr lang="en-US" altLang="zh-CN" sz="1400" dirty="0"/>
              <a:t> {</a:t>
            </a:r>
          </a:p>
          <a:p>
            <a:r>
              <a:rPr lang="en-US" altLang="zh-CN" sz="1400" dirty="0"/>
              <a:t>                return it</a:t>
            </a:r>
          </a:p>
          <a:p>
            <a:r>
              <a:rPr lang="en-US" altLang="zh-CN" sz="1400" dirty="0"/>
              <a:t>            }</a:t>
            </a:r>
          </a:p>
          <a:p>
            <a:r>
              <a:rPr lang="en-US" altLang="zh-CN" sz="1400" dirty="0"/>
              <a:t>            return </a:t>
            </a:r>
            <a:r>
              <a:rPr lang="en-US" altLang="zh-CN" sz="1400" dirty="0" err="1"/>
              <a:t>Room.databaseBuilder</a:t>
            </a:r>
            <a:r>
              <a:rPr lang="en-US" altLang="zh-CN" sz="1400" dirty="0"/>
              <a:t>(</a:t>
            </a:r>
            <a:r>
              <a:rPr lang="en-US" altLang="zh-CN" sz="1400" dirty="0" err="1"/>
              <a:t>context.applicationContext</a:t>
            </a:r>
            <a:r>
              <a:rPr lang="en-US" altLang="zh-CN" sz="1400" dirty="0"/>
              <a:t>, </a:t>
            </a:r>
            <a:r>
              <a:rPr lang="en-US" altLang="zh-CN" sz="1400" dirty="0" err="1"/>
              <a:t>AppDatabase</a:t>
            </a:r>
            <a:r>
              <a:rPr lang="en-US" altLang="zh-CN" sz="1400" dirty="0"/>
              <a:t>::class.java, "</a:t>
            </a:r>
            <a:r>
              <a:rPr lang="en-US" altLang="zh-CN" sz="1400" dirty="0" err="1"/>
              <a:t>app_database</a:t>
            </a:r>
            <a:r>
              <a:rPr lang="en-US" altLang="zh-CN" sz="1400" dirty="0"/>
              <a:t>").build().apply {</a:t>
            </a:r>
          </a:p>
          <a:p>
            <a:r>
              <a:rPr lang="en-US" altLang="zh-CN" sz="1400" dirty="0"/>
              <a:t>                instance = this</a:t>
            </a:r>
          </a:p>
          <a:p>
            <a:r>
              <a:rPr lang="en-US" altLang="zh-CN" sz="1400" dirty="0"/>
              <a:t>            }</a:t>
            </a:r>
          </a:p>
          <a:p>
            <a:r>
              <a:rPr lang="en-US" altLang="zh-CN" sz="1400" dirty="0"/>
              <a:t>        }</a:t>
            </a:r>
          </a:p>
          <a:p>
            <a:r>
              <a:rPr lang="en-US" altLang="zh-CN" sz="1400" dirty="0"/>
              <a:t>    }</a:t>
            </a:r>
          </a:p>
          <a:p>
            <a:endParaRPr lang="en-US" altLang="zh-CN" sz="1400" dirty="0"/>
          </a:p>
          <a:p>
            <a:r>
              <a:rPr lang="en-US" altLang="zh-CN" sz="1400" dirty="0"/>
              <a:t>}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4825214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zh-CN" altLang="en-US" sz="2400" dirty="0"/>
              <a:t>对数据库进行操作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3C43B30-389C-4E50-8937-49293C364D5B}"/>
              </a:ext>
            </a:extLst>
          </p:cNvPr>
          <p:cNvSpPr/>
          <p:nvPr/>
        </p:nvSpPr>
        <p:spPr>
          <a:xfrm>
            <a:off x="838200" y="2397891"/>
            <a:ext cx="1062171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现在我们就可以在</a:t>
            </a:r>
            <a:r>
              <a:rPr lang="en-US" altLang="zh-CN" dirty="0"/>
              <a:t>Activity</a:t>
            </a:r>
            <a:r>
              <a:rPr lang="zh-CN" altLang="en-US" dirty="0"/>
              <a:t>中使用如下代码来进行数据库操作了：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45E25408-8348-46E8-8BE9-AC992949786D}"/>
              </a:ext>
            </a:extLst>
          </p:cNvPr>
          <p:cNvSpPr/>
          <p:nvPr/>
        </p:nvSpPr>
        <p:spPr>
          <a:xfrm>
            <a:off x="838200" y="2950685"/>
            <a:ext cx="6096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400" dirty="0"/>
              <a:t>val user1 = User("Tom", "Brady", 40)</a:t>
            </a:r>
            <a:endParaRPr lang="en-US" altLang="zh-CN" sz="1400" dirty="0"/>
          </a:p>
          <a:p>
            <a:r>
              <a:rPr lang="zh-CN" altLang="en-US" sz="1400" dirty="0"/>
              <a:t>val userDao = AppDatabase.getDatabase(this).userDao()</a:t>
            </a:r>
          </a:p>
          <a:p>
            <a:r>
              <a:rPr lang="zh-CN" altLang="en-US" sz="1400" dirty="0"/>
              <a:t>userDao.insertUser(user1)</a:t>
            </a:r>
          </a:p>
          <a:p>
            <a:r>
              <a:rPr lang="zh-CN" altLang="en-US" sz="1400" dirty="0"/>
              <a:t>userDao.deleteUserByLastName("Brady")</a:t>
            </a:r>
          </a:p>
        </p:txBody>
      </p:sp>
    </p:spTree>
    <p:extLst>
      <p:ext uri="{BB962C8B-B14F-4D97-AF65-F5344CB8AC3E}">
        <p14:creationId xmlns:p14="http://schemas.microsoft.com/office/powerpoint/2010/main" val="349249970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D490F0C-E588-4A18-A32C-7836EDB3B3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36071" y="3145206"/>
            <a:ext cx="9119857" cy="567587"/>
          </a:xfrm>
        </p:spPr>
        <p:txBody>
          <a:bodyPr>
            <a:normAutofit fontScale="90000"/>
          </a:bodyPr>
          <a:lstStyle/>
          <a:p>
            <a:br>
              <a:rPr lang="en-US" altLang="zh-CN" sz="3200" dirty="0"/>
            </a:br>
            <a:r>
              <a:rPr lang="en-US" altLang="zh-CN" sz="3200" dirty="0" err="1"/>
              <a:t>WorkManager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86381742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en-US" altLang="zh-CN" sz="2400" dirty="0" err="1"/>
              <a:t>WorkManager</a:t>
            </a:r>
            <a:r>
              <a:rPr lang="zh-CN" altLang="en-US" sz="2400" dirty="0"/>
              <a:t>简介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3C43B30-389C-4E50-8937-49293C364D5B}"/>
              </a:ext>
            </a:extLst>
          </p:cNvPr>
          <p:cNvSpPr/>
          <p:nvPr/>
        </p:nvSpPr>
        <p:spPr>
          <a:xfrm>
            <a:off x="838200" y="2396860"/>
            <a:ext cx="105156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err="1"/>
              <a:t>WorkManager</a:t>
            </a:r>
            <a:r>
              <a:rPr lang="zh-CN" altLang="en-US" dirty="0"/>
              <a:t>很适合用于处理一些要求定时执行的任务，它可以根据操作系统的版本自动选择底层是使用</a:t>
            </a:r>
            <a:r>
              <a:rPr lang="en-US" altLang="zh-CN" dirty="0" err="1"/>
              <a:t>AlarmManager</a:t>
            </a:r>
            <a:r>
              <a:rPr lang="zh-CN" altLang="en-US" dirty="0"/>
              <a:t>实现还是</a:t>
            </a:r>
            <a:r>
              <a:rPr lang="en-US" altLang="zh-CN" dirty="0" err="1"/>
              <a:t>JobScheduler</a:t>
            </a:r>
            <a:r>
              <a:rPr lang="zh-CN" altLang="en-US" dirty="0"/>
              <a:t>实现，从而降低了我们的使用成本。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另外，</a:t>
            </a:r>
            <a:r>
              <a:rPr lang="en-US" altLang="zh-CN" dirty="0"/>
              <a:t> </a:t>
            </a:r>
            <a:r>
              <a:rPr lang="en-US" altLang="zh-CN" dirty="0" err="1"/>
              <a:t>WorkManager</a:t>
            </a:r>
            <a:r>
              <a:rPr lang="zh-CN" altLang="en-US" dirty="0"/>
              <a:t>还支持周期性任务、链式任务处理等功能，是一个非常强大的工具。</a:t>
            </a:r>
          </a:p>
        </p:txBody>
      </p:sp>
    </p:spTree>
    <p:extLst>
      <p:ext uri="{BB962C8B-B14F-4D97-AF65-F5344CB8AC3E}">
        <p14:creationId xmlns:p14="http://schemas.microsoft.com/office/powerpoint/2010/main" val="201098095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en-US" altLang="zh-CN" sz="2400" dirty="0" err="1"/>
              <a:t>WorkManager</a:t>
            </a:r>
            <a:r>
              <a:rPr lang="zh-CN" altLang="en-US" sz="2400" dirty="0"/>
              <a:t>的基本用法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3C43B30-389C-4E50-8937-49293C364D5B}"/>
              </a:ext>
            </a:extLst>
          </p:cNvPr>
          <p:cNvSpPr/>
          <p:nvPr/>
        </p:nvSpPr>
        <p:spPr>
          <a:xfrm>
            <a:off x="838198" y="2451451"/>
            <a:ext cx="1062171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err="1"/>
              <a:t>WorkManager</a:t>
            </a:r>
            <a:r>
              <a:rPr lang="zh-CN" altLang="en-US" dirty="0"/>
              <a:t>的基本用法其实非常简单，主要分为以下</a:t>
            </a:r>
            <a:r>
              <a:rPr lang="en-US" altLang="zh-CN" dirty="0"/>
              <a:t>3</a:t>
            </a:r>
            <a:r>
              <a:rPr lang="zh-CN" altLang="en-US" dirty="0"/>
              <a:t>步：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DB1EA38C-06D6-4BD0-9C85-01A6E4D94672}"/>
              </a:ext>
            </a:extLst>
          </p:cNvPr>
          <p:cNvSpPr/>
          <p:nvPr/>
        </p:nvSpPr>
        <p:spPr>
          <a:xfrm>
            <a:off x="838198" y="3148295"/>
            <a:ext cx="1051560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/>
              <a:t>定义一个后台任务，并实现具体的任务逻辑。</a:t>
            </a:r>
            <a:endParaRPr lang="en-US" altLang="zh-CN" dirty="0"/>
          </a:p>
          <a:p>
            <a:endParaRPr lang="zh-CN" alt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/>
              <a:t>配置该后台任务的运行条件和约束信息，并构建后台任务请求。</a:t>
            </a:r>
            <a:endParaRPr lang="en-US" altLang="zh-CN" dirty="0"/>
          </a:p>
          <a:p>
            <a:endParaRPr lang="zh-CN" alt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/>
              <a:t>将该后台任务请求传入</a:t>
            </a:r>
            <a:r>
              <a:rPr lang="en-US" altLang="zh-CN" dirty="0" err="1"/>
              <a:t>WorkManager</a:t>
            </a:r>
            <a:r>
              <a:rPr lang="zh-CN" altLang="en-US" dirty="0"/>
              <a:t>的</a:t>
            </a:r>
            <a:r>
              <a:rPr lang="en-US" altLang="zh-CN" dirty="0"/>
              <a:t>enqueue()</a:t>
            </a:r>
            <a:r>
              <a:rPr lang="zh-CN" altLang="en-US" dirty="0"/>
              <a:t>方法中，系统会在合适的时间运行。</a:t>
            </a:r>
          </a:p>
        </p:txBody>
      </p:sp>
    </p:spTree>
    <p:extLst>
      <p:ext uri="{BB962C8B-B14F-4D97-AF65-F5344CB8AC3E}">
        <p14:creationId xmlns:p14="http://schemas.microsoft.com/office/powerpoint/2010/main" val="375688263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zh-CN" altLang="en-US" sz="2400" dirty="0"/>
              <a:t>定义后台任务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3C43B30-389C-4E50-8937-49293C364D5B}"/>
              </a:ext>
            </a:extLst>
          </p:cNvPr>
          <p:cNvSpPr/>
          <p:nvPr/>
        </p:nvSpPr>
        <p:spPr>
          <a:xfrm>
            <a:off x="838197" y="2369564"/>
            <a:ext cx="1062171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第一步要定义一个后台任务，这里创建一个</a:t>
            </a:r>
            <a:r>
              <a:rPr lang="en-US" altLang="zh-CN" dirty="0" err="1"/>
              <a:t>SimpleWorker</a:t>
            </a:r>
            <a:r>
              <a:rPr lang="zh-CN" altLang="en-US" dirty="0"/>
              <a:t>类，代码如下所示：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45B921F-C414-4C9C-ABF9-E09D654CC96C}"/>
              </a:ext>
            </a:extLst>
          </p:cNvPr>
          <p:cNvSpPr/>
          <p:nvPr/>
        </p:nvSpPr>
        <p:spPr>
          <a:xfrm>
            <a:off x="838197" y="3002416"/>
            <a:ext cx="10425159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/>
              <a:t>class SimpleWorker(context: Context, params: WorkerParameters) : Worker(context, params) {</a:t>
            </a:r>
          </a:p>
          <a:p>
            <a:endParaRPr lang="zh-CN" altLang="en-US" sz="1400" dirty="0"/>
          </a:p>
          <a:p>
            <a:r>
              <a:rPr lang="zh-CN" altLang="en-US" sz="1400" dirty="0"/>
              <a:t>    override fun doWork(): Result {</a:t>
            </a:r>
          </a:p>
          <a:p>
            <a:r>
              <a:rPr lang="zh-CN" altLang="en-US" sz="1400" dirty="0"/>
              <a:t>        Log.d("SimpleWorker", "do work in SimpleWorker")</a:t>
            </a:r>
          </a:p>
          <a:p>
            <a:r>
              <a:rPr lang="zh-CN" altLang="en-US" sz="1400" dirty="0"/>
              <a:t>        return Result.success()</a:t>
            </a:r>
          </a:p>
          <a:p>
            <a:r>
              <a:rPr lang="zh-CN" altLang="en-US" sz="1400" dirty="0"/>
              <a:t>    }</a:t>
            </a:r>
          </a:p>
          <a:p>
            <a:endParaRPr lang="zh-CN" altLang="en-US" sz="1400" dirty="0"/>
          </a:p>
          <a:p>
            <a:r>
              <a:rPr lang="zh-CN" altLang="en-US" sz="1400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204245077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zh-CN" altLang="en-US" sz="2400" dirty="0"/>
              <a:t>对后台任务进行配置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3C43B30-389C-4E50-8937-49293C364D5B}"/>
              </a:ext>
            </a:extLst>
          </p:cNvPr>
          <p:cNvSpPr/>
          <p:nvPr/>
        </p:nvSpPr>
        <p:spPr>
          <a:xfrm>
            <a:off x="838197" y="2423650"/>
            <a:ext cx="1062171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第二步，配置后台任务的运行条件和约束信息，代码如下所示：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45B921F-C414-4C9C-ABF9-E09D654CC96C}"/>
              </a:ext>
            </a:extLst>
          </p:cNvPr>
          <p:cNvSpPr/>
          <p:nvPr/>
        </p:nvSpPr>
        <p:spPr>
          <a:xfrm>
            <a:off x="838197" y="3002416"/>
            <a:ext cx="1042515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err="1"/>
              <a:t>val</a:t>
            </a:r>
            <a:r>
              <a:rPr lang="en-US" altLang="zh-CN" sz="1400" dirty="0"/>
              <a:t> request = </a:t>
            </a:r>
            <a:r>
              <a:rPr lang="en-US" altLang="zh-CN" sz="1400" dirty="0" err="1"/>
              <a:t>OneTimeWorkRequest.Builder</a:t>
            </a:r>
            <a:r>
              <a:rPr lang="en-US" altLang="zh-CN" sz="1400" dirty="0"/>
              <a:t>(</a:t>
            </a:r>
            <a:r>
              <a:rPr lang="en-US" altLang="zh-CN" sz="1400" dirty="0" err="1"/>
              <a:t>SimpleWorker</a:t>
            </a:r>
            <a:r>
              <a:rPr lang="en-US" altLang="zh-CN" sz="1400" dirty="0"/>
              <a:t>::class.java)</a:t>
            </a:r>
          </a:p>
          <a:p>
            <a:r>
              <a:rPr lang="en-US" altLang="zh-CN" sz="1400" dirty="0"/>
              <a:t>    .</a:t>
            </a:r>
            <a:r>
              <a:rPr lang="en-US" altLang="zh-CN" sz="1400" dirty="0" err="1"/>
              <a:t>setInitialDelay</a:t>
            </a:r>
            <a:r>
              <a:rPr lang="en-US" altLang="zh-CN" sz="1400" dirty="0"/>
              <a:t>(5, </a:t>
            </a:r>
            <a:r>
              <a:rPr lang="en-US" altLang="zh-CN" sz="1400" dirty="0" err="1"/>
              <a:t>TimeUnit.MINUTES</a:t>
            </a:r>
            <a:r>
              <a:rPr lang="en-US" altLang="zh-CN" sz="1400" dirty="0"/>
              <a:t>)</a:t>
            </a:r>
          </a:p>
          <a:p>
            <a:r>
              <a:rPr lang="en-US" altLang="zh-CN" sz="1400" dirty="0"/>
              <a:t>    .build()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244368207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zh-CN" altLang="en-US" sz="2400" dirty="0"/>
              <a:t>对后台任务进行配置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3C43B30-389C-4E50-8937-49293C364D5B}"/>
              </a:ext>
            </a:extLst>
          </p:cNvPr>
          <p:cNvSpPr/>
          <p:nvPr/>
        </p:nvSpPr>
        <p:spPr>
          <a:xfrm>
            <a:off x="838198" y="2381143"/>
            <a:ext cx="1062171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/>
              <a:t>最后一步，将构建出的后台任务请求传入</a:t>
            </a:r>
            <a:r>
              <a:rPr lang="en-US" altLang="zh-CN" dirty="0" err="1"/>
              <a:t>WorkManager</a:t>
            </a:r>
            <a:r>
              <a:rPr lang="zh-CN" altLang="zh-CN" dirty="0"/>
              <a:t>的</a:t>
            </a:r>
            <a:r>
              <a:rPr lang="en-US" altLang="zh-CN" dirty="0"/>
              <a:t>enqueue()</a:t>
            </a:r>
            <a:r>
              <a:rPr lang="zh-CN" altLang="zh-CN" dirty="0"/>
              <a:t>方法中，系统就会在合适的时间去运行了</a:t>
            </a:r>
            <a:r>
              <a:rPr lang="zh-CN" altLang="en-US" dirty="0"/>
              <a:t>，代码如下所示：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45B921F-C414-4C9C-ABF9-E09D654CC96C}"/>
              </a:ext>
            </a:extLst>
          </p:cNvPr>
          <p:cNvSpPr/>
          <p:nvPr/>
        </p:nvSpPr>
        <p:spPr>
          <a:xfrm>
            <a:off x="838198" y="3168951"/>
            <a:ext cx="104251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altLang="zh-CN" sz="1400" dirty="0"/>
              <a:t>WorkManager.getInstance(context).enqueue(request)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424395955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D490F0C-E588-4A18-A32C-7836EDB3B3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36071" y="3145206"/>
            <a:ext cx="9119857" cy="567587"/>
          </a:xfrm>
        </p:spPr>
        <p:txBody>
          <a:bodyPr>
            <a:normAutofit fontScale="90000"/>
          </a:bodyPr>
          <a:lstStyle/>
          <a:p>
            <a:r>
              <a:rPr lang="en-US" altLang="zh-CN" sz="3200" dirty="0"/>
              <a:t>Kotlin</a:t>
            </a:r>
            <a:r>
              <a:rPr lang="zh-CN" altLang="en-US" sz="3200" dirty="0"/>
              <a:t>课堂</a:t>
            </a:r>
          </a:p>
        </p:txBody>
      </p:sp>
    </p:spTree>
    <p:extLst>
      <p:ext uri="{BB962C8B-B14F-4D97-AF65-F5344CB8AC3E}">
        <p14:creationId xmlns:p14="http://schemas.microsoft.com/office/powerpoint/2010/main" val="10222122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en-US" altLang="zh-CN" sz="2400" dirty="0"/>
              <a:t>DSL</a:t>
            </a:r>
            <a:r>
              <a:rPr lang="zh-CN" altLang="en-US" sz="2400" dirty="0"/>
              <a:t>简介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FE7C955-4B1D-41AE-AC08-2BFF7D0601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289515"/>
            <a:ext cx="10121537" cy="87574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1800" dirty="0"/>
              <a:t>DSL</a:t>
            </a:r>
            <a:r>
              <a:rPr lang="zh-CN" altLang="en-US" sz="1800" dirty="0"/>
              <a:t>的全称是领域特定语言（</a:t>
            </a:r>
            <a:r>
              <a:rPr lang="en-US" altLang="zh-CN" sz="1800" dirty="0"/>
              <a:t>Domain Specific Language</a:t>
            </a:r>
            <a:r>
              <a:rPr lang="zh-CN" altLang="en-US" sz="1800" dirty="0"/>
              <a:t>），它是编程语言赋予开发者的一种特殊能力，通过它我们可以编写出一些看似脱离其原始语法结构的代码，从而构建出一种专有的语法结构。</a:t>
            </a:r>
          </a:p>
        </p:txBody>
      </p:sp>
    </p:spTree>
    <p:extLst>
      <p:ext uri="{BB962C8B-B14F-4D97-AF65-F5344CB8AC3E}">
        <p14:creationId xmlns:p14="http://schemas.microsoft.com/office/powerpoint/2010/main" val="7887981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D490F0C-E588-4A18-A32C-7836EDB3B3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36071" y="3145206"/>
            <a:ext cx="9119857" cy="567587"/>
          </a:xfrm>
        </p:spPr>
        <p:txBody>
          <a:bodyPr>
            <a:normAutofit fontScale="90000"/>
          </a:bodyPr>
          <a:lstStyle/>
          <a:p>
            <a:r>
              <a:rPr lang="en-US" altLang="zh-CN" sz="3200" dirty="0" err="1"/>
              <a:t>ViewModel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345709993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zh-CN" altLang="en-US" sz="2400" dirty="0"/>
              <a:t>构建自己的</a:t>
            </a:r>
            <a:r>
              <a:rPr lang="en-US" altLang="zh-CN" sz="2400" dirty="0"/>
              <a:t>DSL</a:t>
            </a:r>
            <a:endParaRPr lang="zh-CN" altLang="en-US" sz="2400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FE7C955-4B1D-41AE-AC08-2BFF7D0601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20525"/>
            <a:ext cx="10515600" cy="60228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zh-CN" altLang="en-US" sz="1800" dirty="0"/>
              <a:t>借助</a:t>
            </a:r>
            <a:r>
              <a:rPr lang="en-US" altLang="zh-CN" sz="1800" dirty="0"/>
              <a:t>Kotlin</a:t>
            </a:r>
            <a:r>
              <a:rPr lang="zh-CN" altLang="en-US" sz="1800" dirty="0"/>
              <a:t>的</a:t>
            </a:r>
            <a:r>
              <a:rPr lang="en-US" altLang="zh-CN" sz="1800" dirty="0"/>
              <a:t>DSL</a:t>
            </a:r>
            <a:r>
              <a:rPr lang="zh-CN" altLang="en-US" sz="1800" dirty="0"/>
              <a:t>，我们类似于在</a:t>
            </a:r>
            <a:r>
              <a:rPr lang="en-US" altLang="zh-CN" sz="1800" dirty="0"/>
              <a:t>Gradle</a:t>
            </a:r>
            <a:r>
              <a:rPr lang="zh-CN" altLang="en-US" sz="1800" dirty="0"/>
              <a:t>中添加依赖库的语法结构。首先定义一个</a:t>
            </a:r>
            <a:r>
              <a:rPr lang="en-US" altLang="zh-CN" sz="1800" dirty="0"/>
              <a:t>Dependency</a:t>
            </a:r>
            <a:r>
              <a:rPr lang="zh-CN" altLang="en-US" sz="1800" dirty="0"/>
              <a:t>类，代码如下所示：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006922B8-EFA0-4E8F-B5B6-B580D837623B}"/>
              </a:ext>
            </a:extLst>
          </p:cNvPr>
          <p:cNvSpPr/>
          <p:nvPr/>
        </p:nvSpPr>
        <p:spPr>
          <a:xfrm>
            <a:off x="838200" y="2312402"/>
            <a:ext cx="1027133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/>
              <a:t>class Dependency {</a:t>
            </a:r>
          </a:p>
          <a:p>
            <a:endParaRPr lang="zh-CN" altLang="en-US" sz="1400" dirty="0"/>
          </a:p>
          <a:p>
            <a:r>
              <a:rPr lang="zh-CN" altLang="en-US" sz="1400" dirty="0"/>
              <a:t>    val libraries = ArrayList&lt;String&gt;()</a:t>
            </a:r>
          </a:p>
          <a:p>
            <a:endParaRPr lang="zh-CN" altLang="en-US" sz="1400" dirty="0"/>
          </a:p>
          <a:p>
            <a:r>
              <a:rPr lang="zh-CN" altLang="en-US" sz="1400" dirty="0"/>
              <a:t>    fun implementation(lib: String) {</a:t>
            </a:r>
          </a:p>
          <a:p>
            <a:r>
              <a:rPr lang="zh-CN" altLang="en-US" sz="1400" dirty="0"/>
              <a:t>        libraries.add(lib)</a:t>
            </a:r>
          </a:p>
          <a:p>
            <a:r>
              <a:rPr lang="zh-CN" altLang="en-US" sz="1400" dirty="0"/>
              <a:t>    }</a:t>
            </a:r>
          </a:p>
          <a:p>
            <a:endParaRPr lang="zh-CN" altLang="en-US" sz="1400" dirty="0"/>
          </a:p>
          <a:p>
            <a:r>
              <a:rPr lang="zh-CN" altLang="en-US" sz="1400" dirty="0"/>
              <a:t>}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522EB1B7-519E-452C-90C1-1BEC8A896A48}"/>
              </a:ext>
            </a:extLst>
          </p:cNvPr>
          <p:cNvSpPr/>
          <p:nvPr/>
        </p:nvSpPr>
        <p:spPr>
          <a:xfrm>
            <a:off x="838200" y="4537370"/>
            <a:ext cx="61782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接下来再定义一个dependencies高阶函数，代码如下所示：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FBB995D-8D08-4143-9228-5AB74BCCE068}"/>
              </a:ext>
            </a:extLst>
          </p:cNvPr>
          <p:cNvSpPr/>
          <p:nvPr/>
        </p:nvSpPr>
        <p:spPr>
          <a:xfrm>
            <a:off x="838201" y="5100345"/>
            <a:ext cx="10271332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/>
              <a:t>fun dependencies(block: Dependency.() -&gt; Unit): List&lt;String&gt; {</a:t>
            </a:r>
          </a:p>
          <a:p>
            <a:r>
              <a:rPr lang="zh-CN" altLang="en-US" sz="1400" dirty="0"/>
              <a:t>    val dependency = Dependency()</a:t>
            </a:r>
          </a:p>
          <a:p>
            <a:r>
              <a:rPr lang="zh-CN" altLang="en-US" sz="1400" dirty="0"/>
              <a:t>    dependency.block()</a:t>
            </a:r>
          </a:p>
          <a:p>
            <a:r>
              <a:rPr lang="zh-CN" altLang="en-US" sz="1400" dirty="0"/>
              <a:t>    return dependency.libraries</a:t>
            </a:r>
          </a:p>
          <a:p>
            <a:r>
              <a:rPr lang="zh-CN" altLang="en-US" sz="1400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315413714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zh-CN" altLang="en-US" sz="2400" dirty="0"/>
              <a:t>构建自己的</a:t>
            </a:r>
            <a:r>
              <a:rPr lang="en-US" altLang="zh-CN" sz="2400" dirty="0"/>
              <a:t>DSL</a:t>
            </a:r>
            <a:endParaRPr lang="zh-CN" altLang="en-US" sz="2400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FE7C955-4B1D-41AE-AC08-2BFF7D0601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502326"/>
            <a:ext cx="10515600" cy="40572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1800" dirty="0"/>
              <a:t>经过这样的</a:t>
            </a:r>
            <a:r>
              <a:rPr lang="en-US" altLang="zh-CN" sz="1800" dirty="0"/>
              <a:t>DSL</a:t>
            </a:r>
            <a:r>
              <a:rPr lang="zh-CN" altLang="en-US" sz="1800" dirty="0"/>
              <a:t>设计之后，我们就可以在项目中使用如下的语法结构了：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006922B8-EFA0-4E8F-B5B6-B580D837623B}"/>
              </a:ext>
            </a:extLst>
          </p:cNvPr>
          <p:cNvSpPr/>
          <p:nvPr/>
        </p:nvSpPr>
        <p:spPr>
          <a:xfrm>
            <a:off x="838199" y="3039896"/>
            <a:ext cx="1027133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/>
              <a:t>dependencies {</a:t>
            </a:r>
          </a:p>
          <a:p>
            <a:r>
              <a:rPr lang="en-US" altLang="zh-CN" sz="1400" dirty="0"/>
              <a:t>    implementation("com.squareup.retrofit2:retrofit:2.6.1")</a:t>
            </a:r>
          </a:p>
          <a:p>
            <a:r>
              <a:rPr lang="en-US" altLang="zh-CN" sz="1400" dirty="0"/>
              <a:t>    implementation("com.squareup.retrofit2:converter-gson:2.6.1")</a:t>
            </a:r>
          </a:p>
          <a:p>
            <a:r>
              <a:rPr lang="en-US" altLang="zh-CN" sz="1400" dirty="0"/>
              <a:t>}</a:t>
            </a:r>
            <a:endParaRPr lang="zh-CN" altLang="en-US" sz="1400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1EC5CFD4-3BCD-4B57-B1A8-DF031AD74B9B}"/>
              </a:ext>
            </a:extLst>
          </p:cNvPr>
          <p:cNvSpPr/>
          <p:nvPr/>
        </p:nvSpPr>
        <p:spPr>
          <a:xfrm>
            <a:off x="838200" y="4243125"/>
            <a:ext cx="102713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另外，我们也可以通过dependencies函数的返回值来获取所有添加的依赖库，代码如下所示：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0DB80483-F1B8-426E-935A-B5BF20CB6A90}"/>
              </a:ext>
            </a:extLst>
          </p:cNvPr>
          <p:cNvSpPr/>
          <p:nvPr/>
        </p:nvSpPr>
        <p:spPr>
          <a:xfrm>
            <a:off x="838200" y="4744302"/>
            <a:ext cx="1027133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/>
              <a:t>fun main() {</a:t>
            </a:r>
          </a:p>
          <a:p>
            <a:r>
              <a:rPr lang="zh-CN" altLang="en-US" sz="1400" dirty="0"/>
              <a:t>    val libraries = dependencies {</a:t>
            </a:r>
          </a:p>
          <a:p>
            <a:r>
              <a:rPr lang="zh-CN" altLang="en-US" sz="1400" dirty="0"/>
              <a:t>        implementation("com.squareup.retrofit2:retrofit:2.6.1")</a:t>
            </a:r>
          </a:p>
          <a:p>
            <a:r>
              <a:rPr lang="zh-CN" altLang="en-US" sz="1400" dirty="0"/>
              <a:t>        implementation("com.squareup.retrofit2:converter-gson:2.6.1")</a:t>
            </a:r>
          </a:p>
          <a:p>
            <a:r>
              <a:rPr lang="zh-CN" altLang="en-US" sz="1400" dirty="0"/>
              <a:t>    }</a:t>
            </a:r>
          </a:p>
          <a:p>
            <a:r>
              <a:rPr lang="zh-CN" altLang="en-US" sz="1400" dirty="0"/>
              <a:t>    for (lib in libraries) {</a:t>
            </a:r>
          </a:p>
          <a:p>
            <a:r>
              <a:rPr lang="zh-CN" altLang="en-US" sz="1400" dirty="0"/>
              <a:t>        println(lib)</a:t>
            </a:r>
          </a:p>
          <a:p>
            <a:r>
              <a:rPr lang="zh-CN" altLang="en-US" sz="1400" dirty="0"/>
              <a:t>    }</a:t>
            </a:r>
          </a:p>
          <a:p>
            <a:r>
              <a:rPr lang="zh-CN" altLang="en-US" sz="1400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5706557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zh-CN" altLang="en-US" sz="2400" dirty="0"/>
              <a:t>推荐阅读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A2E1361-1C89-3044-BF01-B357496C77AA}"/>
              </a:ext>
            </a:extLst>
          </p:cNvPr>
          <p:cNvSpPr txBox="1"/>
          <p:nvPr/>
        </p:nvSpPr>
        <p:spPr>
          <a:xfrm>
            <a:off x="810000" y="2540000"/>
            <a:ext cx="727445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dirty="0"/>
              <a:t>1.</a:t>
            </a:r>
            <a:r>
              <a:rPr kumimoji="1" lang="zh-CN" altLang="en-US" dirty="0"/>
              <a:t> </a:t>
            </a:r>
            <a:r>
              <a:rPr kumimoji="1" lang="en-US" altLang="zh-CN" dirty="0"/>
              <a:t>《</a:t>
            </a:r>
            <a:r>
              <a:rPr kumimoji="1" lang="zh-CN" altLang="en-US" dirty="0"/>
              <a:t>第一行代码</a:t>
            </a:r>
            <a:r>
              <a:rPr kumimoji="1" lang="en-US" altLang="zh-CN" dirty="0"/>
              <a:t>——Android》</a:t>
            </a:r>
            <a:r>
              <a:rPr kumimoji="1" lang="zh-CN" altLang="en-US" dirty="0"/>
              <a:t>官方主页</a:t>
            </a:r>
            <a:endParaRPr kumimoji="1" lang="en-US" altLang="zh-CN" dirty="0"/>
          </a:p>
          <a:p>
            <a:endParaRPr kumimoji="1" lang="en-US" altLang="zh-CN" dirty="0"/>
          </a:p>
          <a:p>
            <a:r>
              <a:rPr kumimoji="1" lang="en-US" altLang="zh-CN" dirty="0">
                <a:solidFill>
                  <a:srgbClr val="00B0F0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https://www.ituring.com.cn/book/2744</a:t>
            </a:r>
            <a:endParaRPr kumimoji="1" lang="en-US" altLang="zh-CN" dirty="0">
              <a:solidFill>
                <a:srgbClr val="00B0F0"/>
              </a:solidFill>
            </a:endParaRPr>
          </a:p>
          <a:p>
            <a:endParaRPr kumimoji="1" lang="en-US" altLang="zh-CN" dirty="0"/>
          </a:p>
          <a:p>
            <a:r>
              <a:rPr kumimoji="1" lang="en-US" altLang="zh-CN" dirty="0"/>
              <a:t>2.</a:t>
            </a:r>
            <a:r>
              <a:rPr kumimoji="1" lang="zh-CN" altLang="en-US" dirty="0"/>
              <a:t>  郭霖微信公众号</a:t>
            </a:r>
            <a:endParaRPr kumimoji="1" lang="en-US" altLang="zh-CN" dirty="0"/>
          </a:p>
          <a:p>
            <a:endParaRPr kumimoji="1" lang="zh-CN" altLang="en-US" dirty="0"/>
          </a:p>
        </p:txBody>
      </p:sp>
      <p:sp>
        <p:nvSpPr>
          <p:cNvPr id="5" name="标题 1">
            <a:extLst>
              <a:ext uri="{FF2B5EF4-FFF2-40B4-BE49-F238E27FC236}">
                <a16:creationId xmlns:a16="http://schemas.microsoft.com/office/drawing/2014/main" id="{270050F2-651D-41E8-A3B8-05556AAB72CD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513061"/>
          </a:xfrm>
          <a:prstGeom prst="rect">
            <a:avLst/>
          </a:prstGeom>
          <a:effectLst>
            <a:outerShdw blurRad="50800" dir="14400000">
              <a:srgbClr val="000000">
                <a:alpha val="60000"/>
              </a:srgbClr>
            </a:outerShdw>
          </a:effectLst>
        </p:spPr>
        <p:txBody>
          <a:bodyPr vert="horz" lIns="91440" tIns="45720" rIns="91440" bIns="45720" rtlCol="0" anchor="b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000" b="1" kern="1200">
                <a:solidFill>
                  <a:srgbClr val="FEFEFE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zh-CN" altLang="en-US" sz="2400"/>
              <a:t>推荐阅读</a:t>
            </a:r>
            <a:endParaRPr lang="zh-CN" altLang="en-US" sz="2400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AA07B5E-FB5C-4F8F-8756-C7DDEBFC2FC6}"/>
              </a:ext>
            </a:extLst>
          </p:cNvPr>
          <p:cNvSpPr txBox="1"/>
          <p:nvPr/>
        </p:nvSpPr>
        <p:spPr>
          <a:xfrm>
            <a:off x="810000" y="2540000"/>
            <a:ext cx="727445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dirty="0"/>
              <a:t>1.</a:t>
            </a:r>
            <a:r>
              <a:rPr kumimoji="1" lang="zh-CN" altLang="en-US" dirty="0"/>
              <a:t> </a:t>
            </a:r>
            <a:r>
              <a:rPr kumimoji="1" lang="en-US" altLang="zh-CN" dirty="0"/>
              <a:t>《</a:t>
            </a:r>
            <a:r>
              <a:rPr kumimoji="1" lang="zh-CN" altLang="en-US" dirty="0"/>
              <a:t>第一行代码</a:t>
            </a:r>
            <a:r>
              <a:rPr kumimoji="1" lang="en-US" altLang="zh-CN" dirty="0"/>
              <a:t>——Android》</a:t>
            </a:r>
            <a:r>
              <a:rPr kumimoji="1" lang="zh-CN" altLang="en-US" dirty="0"/>
              <a:t>官方主页</a:t>
            </a:r>
            <a:endParaRPr kumimoji="1" lang="en-US" altLang="zh-CN" dirty="0"/>
          </a:p>
          <a:p>
            <a:endParaRPr kumimoji="1" lang="en-US" altLang="zh-CN" dirty="0"/>
          </a:p>
          <a:p>
            <a:r>
              <a:rPr kumimoji="1" lang="en-US" altLang="zh-CN" dirty="0">
                <a:solidFill>
                  <a:srgbClr val="00B0F0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https://www.ituring.com.cn/book/2744</a:t>
            </a:r>
            <a:endParaRPr kumimoji="1" lang="en-US" altLang="zh-CN" dirty="0">
              <a:solidFill>
                <a:srgbClr val="00B0F0"/>
              </a:solidFill>
            </a:endParaRPr>
          </a:p>
          <a:p>
            <a:endParaRPr kumimoji="1" lang="en-US" altLang="zh-CN" dirty="0"/>
          </a:p>
          <a:p>
            <a:r>
              <a:rPr kumimoji="1" lang="en-US" altLang="zh-CN" dirty="0"/>
              <a:t>2.</a:t>
            </a:r>
            <a:r>
              <a:rPr kumimoji="1" lang="zh-CN" altLang="en-US" dirty="0"/>
              <a:t>  郭霖微信公众号</a:t>
            </a:r>
            <a:endParaRPr kumimoji="1" lang="en-US" altLang="zh-CN" dirty="0"/>
          </a:p>
          <a:p>
            <a:endParaRPr kumimoji="1" lang="zh-CN" altLang="en-US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8FE36540-7F7B-418A-934D-A7D997B81F0E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7600" y="4098925"/>
            <a:ext cx="1822450" cy="185721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图片 7" descr="手机屏幕截图&#10;&#10;描述已自动生成">
            <a:extLst>
              <a:ext uri="{FF2B5EF4-FFF2-40B4-BE49-F238E27FC236}">
                <a16:creationId xmlns:a16="http://schemas.microsoft.com/office/drawing/2014/main" id="{AF63C851-622F-44FC-92BC-A75A28A8BC0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3601" y="2317750"/>
            <a:ext cx="3462516" cy="381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11349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D490F0C-E588-4A18-A32C-7836EDB3B3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40598" y="3163750"/>
            <a:ext cx="9110804" cy="530500"/>
          </a:xfrm>
        </p:spPr>
        <p:txBody>
          <a:bodyPr>
            <a:normAutofit fontScale="90000"/>
          </a:bodyPr>
          <a:lstStyle/>
          <a:p>
            <a:r>
              <a:rPr lang="zh-CN" altLang="en-US" sz="3200" dirty="0"/>
              <a:t>结束</a:t>
            </a:r>
          </a:p>
        </p:txBody>
      </p:sp>
    </p:spTree>
    <p:extLst>
      <p:ext uri="{BB962C8B-B14F-4D97-AF65-F5344CB8AC3E}">
        <p14:creationId xmlns:p14="http://schemas.microsoft.com/office/powerpoint/2010/main" val="13893206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en-US" altLang="zh-CN" sz="2400" dirty="0" err="1"/>
              <a:t>ViewModel</a:t>
            </a:r>
            <a:r>
              <a:rPr lang="zh-CN" altLang="en-US" sz="2400" dirty="0"/>
              <a:t>简介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3C43B30-389C-4E50-8937-49293C364D5B}"/>
              </a:ext>
            </a:extLst>
          </p:cNvPr>
          <p:cNvSpPr/>
          <p:nvPr/>
        </p:nvSpPr>
        <p:spPr>
          <a:xfrm>
            <a:off x="838200" y="2424156"/>
            <a:ext cx="105156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err="1"/>
              <a:t>ViewModel</a:t>
            </a:r>
            <a:r>
              <a:rPr lang="zh-CN" altLang="en-US" dirty="0"/>
              <a:t>的一个重要作用就是可以帮助</a:t>
            </a:r>
            <a:r>
              <a:rPr lang="en-US" altLang="zh-CN" dirty="0"/>
              <a:t>Activity</a:t>
            </a:r>
            <a:r>
              <a:rPr lang="zh-CN" altLang="en-US" dirty="0"/>
              <a:t>分担一部分工作，它是专门用于存放与界面相关的数据的。也就是说，只要是界面上能看得到的数据，它的相关变量都应该存放在</a:t>
            </a:r>
            <a:r>
              <a:rPr lang="en-US" altLang="zh-CN" dirty="0" err="1"/>
              <a:t>ViewModel</a:t>
            </a:r>
            <a:r>
              <a:rPr lang="zh-CN" altLang="en-US" dirty="0"/>
              <a:t>中，而不是</a:t>
            </a:r>
            <a:r>
              <a:rPr lang="en-US" altLang="zh-CN" dirty="0"/>
              <a:t>Activity</a:t>
            </a:r>
            <a:r>
              <a:rPr lang="zh-CN" altLang="en-US" dirty="0"/>
              <a:t>中，这样可以在一定程度上减少</a:t>
            </a:r>
            <a:r>
              <a:rPr lang="en-US" altLang="zh-CN" dirty="0"/>
              <a:t>Activity</a:t>
            </a:r>
            <a:r>
              <a:rPr lang="zh-CN" altLang="en-US" dirty="0"/>
              <a:t>中的逻辑。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另外，</a:t>
            </a:r>
            <a:r>
              <a:rPr lang="en-US" altLang="zh-CN" dirty="0" err="1"/>
              <a:t>ViewModel</a:t>
            </a:r>
            <a:r>
              <a:rPr lang="zh-CN" altLang="en-US" dirty="0"/>
              <a:t>还有一个非常重要的特性。我们都知道，当手机发生横竖屏旋转的时候，</a:t>
            </a:r>
            <a:r>
              <a:rPr lang="en-US" altLang="zh-CN" dirty="0"/>
              <a:t>Activity</a:t>
            </a:r>
            <a:r>
              <a:rPr lang="zh-CN" altLang="en-US" dirty="0"/>
              <a:t>会被重新创建，同时存放在</a:t>
            </a:r>
            <a:r>
              <a:rPr lang="en-US" altLang="zh-CN" dirty="0"/>
              <a:t>Activity</a:t>
            </a:r>
            <a:r>
              <a:rPr lang="zh-CN" altLang="en-US" dirty="0"/>
              <a:t>中的数据也会丢失。而</a:t>
            </a:r>
            <a:r>
              <a:rPr lang="en-US" altLang="zh-CN" dirty="0" err="1"/>
              <a:t>ViewModel</a:t>
            </a:r>
            <a:r>
              <a:rPr lang="zh-CN" altLang="en-US" dirty="0"/>
              <a:t>的生命周期和</a:t>
            </a:r>
            <a:r>
              <a:rPr lang="en-US" altLang="zh-CN" dirty="0"/>
              <a:t>Activity</a:t>
            </a:r>
            <a:r>
              <a:rPr lang="zh-CN" altLang="en-US" dirty="0"/>
              <a:t>不同，它可以保证在手机屏幕发生旋转的时候不会被重新创建，只有当</a:t>
            </a:r>
            <a:r>
              <a:rPr lang="en-US" altLang="zh-CN" dirty="0"/>
              <a:t>Activity</a:t>
            </a:r>
            <a:r>
              <a:rPr lang="zh-CN" altLang="en-US" dirty="0"/>
              <a:t>退出的时候才会跟着</a:t>
            </a:r>
            <a:r>
              <a:rPr lang="en-US" altLang="zh-CN" dirty="0"/>
              <a:t>Activity</a:t>
            </a:r>
            <a:r>
              <a:rPr lang="zh-CN" altLang="en-US" dirty="0"/>
              <a:t>一起销毁。因此，将与界面相关的变量存放在</a:t>
            </a:r>
            <a:r>
              <a:rPr lang="en-US" altLang="zh-CN" dirty="0" err="1"/>
              <a:t>ViewModel</a:t>
            </a:r>
            <a:r>
              <a:rPr lang="zh-CN" altLang="en-US" dirty="0"/>
              <a:t>当中，这样即使旋转手机屏幕，界面上显示的数据也不会丢失。</a:t>
            </a:r>
          </a:p>
        </p:txBody>
      </p:sp>
    </p:spTree>
    <p:extLst>
      <p:ext uri="{BB962C8B-B14F-4D97-AF65-F5344CB8AC3E}">
        <p14:creationId xmlns:p14="http://schemas.microsoft.com/office/powerpoint/2010/main" val="9205379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en-US" altLang="zh-CN" sz="2400" dirty="0" err="1"/>
              <a:t>ViewModel</a:t>
            </a:r>
            <a:r>
              <a:rPr lang="zh-CN" altLang="en-US" sz="2400" dirty="0"/>
              <a:t>的生命周期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E3376DA1-B13A-488E-B540-B84DB3EC30E5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881" y="1879088"/>
            <a:ext cx="4900237" cy="4841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80881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en-US" altLang="zh-CN" sz="2400" dirty="0" err="1"/>
              <a:t>ViewModel</a:t>
            </a:r>
            <a:r>
              <a:rPr lang="zh-CN" altLang="en-US" sz="2400" dirty="0"/>
              <a:t>的基本用法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3C43B30-389C-4E50-8937-49293C364D5B}"/>
              </a:ext>
            </a:extLst>
          </p:cNvPr>
          <p:cNvSpPr/>
          <p:nvPr/>
        </p:nvSpPr>
        <p:spPr>
          <a:xfrm>
            <a:off x="872934" y="2130556"/>
            <a:ext cx="10515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我们可以使用如下代码定义一个</a:t>
            </a:r>
            <a:r>
              <a:rPr lang="en-US" altLang="zh-CN" dirty="0" err="1"/>
              <a:t>ViewModel</a:t>
            </a:r>
            <a:r>
              <a:rPr lang="zh-CN" altLang="en-US" dirty="0"/>
              <a:t>，并加入一个</a:t>
            </a:r>
            <a:r>
              <a:rPr lang="en-US" altLang="zh-CN" dirty="0"/>
              <a:t>counter</a:t>
            </a:r>
            <a:r>
              <a:rPr lang="zh-CN" altLang="en-US" dirty="0"/>
              <a:t>变量用于计数：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7F1F6A5-AC40-424D-8ADA-40345F4A9DF0}"/>
              </a:ext>
            </a:extLst>
          </p:cNvPr>
          <p:cNvSpPr/>
          <p:nvPr/>
        </p:nvSpPr>
        <p:spPr>
          <a:xfrm>
            <a:off x="872934" y="2795403"/>
            <a:ext cx="6096000" cy="116955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400" dirty="0"/>
              <a:t>class MainViewModel : </a:t>
            </a:r>
            <a:r>
              <a:rPr lang="zh-CN" altLang="en-US" sz="1400" b="1" dirty="0"/>
              <a:t>ViewModel()</a:t>
            </a:r>
            <a:r>
              <a:rPr lang="zh-CN" altLang="en-US" sz="1400" dirty="0"/>
              <a:t> {</a:t>
            </a:r>
          </a:p>
          <a:p>
            <a:r>
              <a:rPr lang="zh-CN" altLang="en-US" sz="1400" dirty="0"/>
              <a:t>    </a:t>
            </a:r>
          </a:p>
          <a:p>
            <a:r>
              <a:rPr lang="zh-CN" altLang="en-US" sz="1400" dirty="0"/>
              <a:t>    </a:t>
            </a:r>
            <a:r>
              <a:rPr lang="zh-CN" altLang="en-US" sz="1400" b="1" dirty="0"/>
              <a:t>var counter = 0</a:t>
            </a:r>
          </a:p>
          <a:p>
            <a:r>
              <a:rPr lang="zh-CN" altLang="en-US" sz="1400" dirty="0"/>
              <a:t>    </a:t>
            </a:r>
          </a:p>
          <a:p>
            <a:r>
              <a:rPr lang="zh-CN" altLang="en-US" sz="1400" dirty="0"/>
              <a:t>}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84919513-D631-4729-80DB-6D94EE8DA772}"/>
              </a:ext>
            </a:extLst>
          </p:cNvPr>
          <p:cNvSpPr/>
          <p:nvPr/>
        </p:nvSpPr>
        <p:spPr>
          <a:xfrm>
            <a:off x="872934" y="4139442"/>
            <a:ext cx="61654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然后在Activity中使用如下代码即可获得ViewModel的实例：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E19EF31A-262F-4AAB-BF0F-5D33F76323D9}"/>
              </a:ext>
            </a:extLst>
          </p:cNvPr>
          <p:cNvSpPr/>
          <p:nvPr/>
        </p:nvSpPr>
        <p:spPr>
          <a:xfrm>
            <a:off x="872934" y="4683262"/>
            <a:ext cx="957912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/>
              <a:t>class MainActivity : AppCompatActivity() {</a:t>
            </a:r>
          </a:p>
          <a:p>
            <a:endParaRPr lang="zh-CN" altLang="en-US" sz="1400" dirty="0"/>
          </a:p>
          <a:p>
            <a:r>
              <a:rPr lang="zh-CN" altLang="en-US" sz="1400" dirty="0"/>
              <a:t>    override fun onCreate(savedInstanceState: Bundle?) {</a:t>
            </a:r>
          </a:p>
          <a:p>
            <a:r>
              <a:rPr lang="zh-CN" altLang="en-US" sz="1400" dirty="0"/>
              <a:t>        super.onCreate(savedInstanceState)</a:t>
            </a:r>
          </a:p>
          <a:p>
            <a:r>
              <a:rPr lang="zh-CN" altLang="en-US" sz="1400" dirty="0"/>
              <a:t>        setContentView(R.layout.activity_main)</a:t>
            </a:r>
          </a:p>
          <a:p>
            <a:r>
              <a:rPr lang="zh-CN" altLang="en-US" sz="1400" dirty="0"/>
              <a:t>        </a:t>
            </a:r>
            <a:r>
              <a:rPr lang="zh-CN" altLang="en-US" sz="1400" b="1" dirty="0"/>
              <a:t>val viewModel = ViewModelProviders.of(this).get(MainViewModel::class.java)</a:t>
            </a:r>
          </a:p>
          <a:p>
            <a:r>
              <a:rPr lang="zh-CN" altLang="en-US" sz="1400" dirty="0"/>
              <a:t>    }</a:t>
            </a:r>
          </a:p>
          <a:p>
            <a:r>
              <a:rPr lang="zh-CN" altLang="en-US" sz="1400" dirty="0"/>
              <a:t>    </a:t>
            </a:r>
          </a:p>
          <a:p>
            <a:r>
              <a:rPr lang="zh-CN" altLang="en-US" sz="1400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7397252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D490F0C-E588-4A18-A32C-7836EDB3B3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36071" y="3145206"/>
            <a:ext cx="9119857" cy="567587"/>
          </a:xfrm>
        </p:spPr>
        <p:txBody>
          <a:bodyPr>
            <a:normAutofit fontScale="90000"/>
          </a:bodyPr>
          <a:lstStyle/>
          <a:p>
            <a:r>
              <a:rPr lang="en-US" altLang="zh-CN" sz="3200" dirty="0"/>
              <a:t>Lifecycles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601166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en-US" altLang="zh-CN" sz="2400" dirty="0"/>
              <a:t>Lifecycles</a:t>
            </a:r>
            <a:r>
              <a:rPr lang="zh-CN" altLang="en-US" sz="2400" dirty="0"/>
              <a:t>简介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3C43B30-389C-4E50-8937-49293C364D5B}"/>
              </a:ext>
            </a:extLst>
          </p:cNvPr>
          <p:cNvSpPr/>
          <p:nvPr/>
        </p:nvSpPr>
        <p:spPr>
          <a:xfrm>
            <a:off x="838200" y="2424155"/>
            <a:ext cx="105156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感知</a:t>
            </a:r>
            <a:r>
              <a:rPr lang="en-US" altLang="zh-CN" dirty="0"/>
              <a:t>Activity</a:t>
            </a:r>
            <a:r>
              <a:rPr lang="zh-CN" altLang="en-US" dirty="0"/>
              <a:t>的生命周期并不复杂，但问题在于，在一个</a:t>
            </a:r>
            <a:r>
              <a:rPr lang="en-US" altLang="zh-CN" dirty="0"/>
              <a:t>Activity</a:t>
            </a:r>
            <a:r>
              <a:rPr lang="zh-CN" altLang="en-US" dirty="0"/>
              <a:t>中去感知它的生命周期非常简单，而如果要在一个非</a:t>
            </a:r>
            <a:r>
              <a:rPr lang="en-US" altLang="zh-CN" dirty="0"/>
              <a:t>Activity</a:t>
            </a:r>
            <a:r>
              <a:rPr lang="zh-CN" altLang="en-US" dirty="0"/>
              <a:t>的类中去感知</a:t>
            </a:r>
            <a:r>
              <a:rPr lang="en-US" altLang="zh-CN" dirty="0"/>
              <a:t>Activity</a:t>
            </a:r>
            <a:r>
              <a:rPr lang="zh-CN" altLang="en-US" dirty="0"/>
              <a:t>的生命周期，应该怎么办呢？</a:t>
            </a:r>
          </a:p>
          <a:p>
            <a:endParaRPr lang="zh-CN" altLang="en-US" dirty="0"/>
          </a:p>
          <a:p>
            <a:r>
              <a:rPr lang="en-US" altLang="zh-CN" dirty="0"/>
              <a:t>Lifecycles</a:t>
            </a:r>
            <a:r>
              <a:rPr lang="zh-CN" altLang="en-US" dirty="0"/>
              <a:t>组件就是为了解决这个问题而出现的，它可以让任何一个类都能轻松感知到</a:t>
            </a:r>
            <a:r>
              <a:rPr lang="en-US" altLang="zh-CN" dirty="0"/>
              <a:t>Activity</a:t>
            </a:r>
            <a:r>
              <a:rPr lang="zh-CN" altLang="en-US" dirty="0"/>
              <a:t>的生命周期，同时又不需要在</a:t>
            </a:r>
            <a:r>
              <a:rPr lang="en-US" altLang="zh-CN" dirty="0"/>
              <a:t>Activity</a:t>
            </a:r>
            <a:r>
              <a:rPr lang="zh-CN" altLang="en-US" dirty="0"/>
              <a:t>中编写大量的逻辑处理。</a:t>
            </a:r>
          </a:p>
        </p:txBody>
      </p:sp>
    </p:spTree>
    <p:extLst>
      <p:ext uri="{BB962C8B-B14F-4D97-AF65-F5344CB8AC3E}">
        <p14:creationId xmlns:p14="http://schemas.microsoft.com/office/powerpoint/2010/main" val="12555302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en-US" altLang="zh-CN" sz="2400" dirty="0"/>
              <a:t>Lifecycles</a:t>
            </a:r>
            <a:r>
              <a:rPr lang="zh-CN" altLang="en-US" sz="2400" dirty="0"/>
              <a:t>的基本用法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3C43B30-389C-4E50-8937-49293C364D5B}"/>
              </a:ext>
            </a:extLst>
          </p:cNvPr>
          <p:cNvSpPr/>
          <p:nvPr/>
        </p:nvSpPr>
        <p:spPr>
          <a:xfrm>
            <a:off x="838198" y="2396860"/>
            <a:ext cx="1062171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新建一个</a:t>
            </a:r>
            <a:r>
              <a:rPr lang="en-US" altLang="zh-CN" dirty="0" err="1"/>
              <a:t>MyObserver</a:t>
            </a:r>
            <a:r>
              <a:rPr lang="zh-CN" altLang="en-US" dirty="0"/>
              <a:t>类，并让它实现</a:t>
            </a:r>
            <a:r>
              <a:rPr lang="en-US" altLang="zh-CN" dirty="0" err="1"/>
              <a:t>LifecycleObserver</a:t>
            </a:r>
            <a:r>
              <a:rPr lang="zh-CN" altLang="en-US" dirty="0"/>
              <a:t>接口，然后使用方法注解就能感知到</a:t>
            </a:r>
            <a:r>
              <a:rPr lang="en-US" altLang="zh-CN" dirty="0"/>
              <a:t>Activity</a:t>
            </a:r>
            <a:r>
              <a:rPr lang="zh-CN" altLang="en-US" dirty="0"/>
              <a:t>的生命周期了：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7F1F6A5-AC40-424D-8ADA-40345F4A9DF0}"/>
              </a:ext>
            </a:extLst>
          </p:cNvPr>
          <p:cNvSpPr/>
          <p:nvPr/>
        </p:nvSpPr>
        <p:spPr>
          <a:xfrm>
            <a:off x="838198" y="3221298"/>
            <a:ext cx="9886773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/>
              <a:t>class </a:t>
            </a:r>
            <a:r>
              <a:rPr lang="en-US" altLang="zh-CN" sz="1400" dirty="0" err="1"/>
              <a:t>MyObserver</a:t>
            </a:r>
            <a:r>
              <a:rPr lang="en-US" altLang="zh-CN" sz="1400" dirty="0"/>
              <a:t> : </a:t>
            </a:r>
            <a:r>
              <a:rPr lang="en-US" altLang="zh-CN" sz="1400" b="1" dirty="0" err="1"/>
              <a:t>LifecycleObserver</a:t>
            </a:r>
            <a:r>
              <a:rPr lang="en-US" altLang="zh-CN" sz="1400" dirty="0"/>
              <a:t> {</a:t>
            </a:r>
          </a:p>
          <a:p>
            <a:endParaRPr lang="en-US" altLang="zh-CN" sz="1400" dirty="0"/>
          </a:p>
          <a:p>
            <a:r>
              <a:rPr lang="en-US" altLang="zh-CN" sz="1400" b="1" dirty="0"/>
              <a:t>    @</a:t>
            </a:r>
            <a:r>
              <a:rPr lang="en-US" altLang="zh-CN" sz="1400" b="1" dirty="0" err="1"/>
              <a:t>OnLifecycleEvent</a:t>
            </a:r>
            <a:r>
              <a:rPr lang="en-US" altLang="zh-CN" sz="1400" b="1" dirty="0"/>
              <a:t>(</a:t>
            </a:r>
            <a:r>
              <a:rPr lang="en-US" altLang="zh-CN" sz="1400" b="1" dirty="0" err="1"/>
              <a:t>Lifecycle.Event.ON_START</a:t>
            </a:r>
            <a:r>
              <a:rPr lang="en-US" altLang="zh-CN" sz="1400" b="1" dirty="0"/>
              <a:t>)</a:t>
            </a:r>
          </a:p>
          <a:p>
            <a:r>
              <a:rPr lang="en-US" altLang="zh-CN" sz="1400" b="1" dirty="0"/>
              <a:t>    fun </a:t>
            </a:r>
            <a:r>
              <a:rPr lang="en-US" altLang="zh-CN" sz="1400" b="1" dirty="0" err="1"/>
              <a:t>activityStart</a:t>
            </a:r>
            <a:r>
              <a:rPr lang="en-US" altLang="zh-CN" sz="1400" b="1" dirty="0"/>
              <a:t>() {</a:t>
            </a:r>
          </a:p>
          <a:p>
            <a:r>
              <a:rPr lang="en-US" altLang="zh-CN" sz="1400" b="1" dirty="0"/>
              <a:t>        </a:t>
            </a:r>
            <a:r>
              <a:rPr lang="en-US" altLang="zh-CN" sz="1400" b="1" dirty="0" err="1"/>
              <a:t>Log.d</a:t>
            </a:r>
            <a:r>
              <a:rPr lang="en-US" altLang="zh-CN" sz="1400" b="1" dirty="0"/>
              <a:t>("</a:t>
            </a:r>
            <a:r>
              <a:rPr lang="en-US" altLang="zh-CN" sz="1400" b="1" dirty="0" err="1"/>
              <a:t>MyObserver</a:t>
            </a:r>
            <a:r>
              <a:rPr lang="en-US" altLang="zh-CN" sz="1400" b="1" dirty="0"/>
              <a:t>", "</a:t>
            </a:r>
            <a:r>
              <a:rPr lang="en-US" altLang="zh-CN" sz="1400" b="1" dirty="0" err="1"/>
              <a:t>activityStart</a:t>
            </a:r>
            <a:r>
              <a:rPr lang="en-US" altLang="zh-CN" sz="1400" b="1" dirty="0"/>
              <a:t>")</a:t>
            </a:r>
          </a:p>
          <a:p>
            <a:r>
              <a:rPr lang="en-US" altLang="zh-CN" sz="1400" b="1" dirty="0"/>
              <a:t>    }</a:t>
            </a:r>
          </a:p>
          <a:p>
            <a:endParaRPr lang="en-US" altLang="zh-CN" sz="1400" b="1" dirty="0"/>
          </a:p>
          <a:p>
            <a:r>
              <a:rPr lang="en-US" altLang="zh-CN" sz="1400" b="1" dirty="0"/>
              <a:t>    @</a:t>
            </a:r>
            <a:r>
              <a:rPr lang="en-US" altLang="zh-CN" sz="1400" b="1" dirty="0" err="1"/>
              <a:t>OnLifecycleEvent</a:t>
            </a:r>
            <a:r>
              <a:rPr lang="en-US" altLang="zh-CN" sz="1400" b="1" dirty="0"/>
              <a:t>(</a:t>
            </a:r>
            <a:r>
              <a:rPr lang="en-US" altLang="zh-CN" sz="1400" b="1" dirty="0" err="1"/>
              <a:t>Lifecycle.Event.ON_STOP</a:t>
            </a:r>
            <a:r>
              <a:rPr lang="en-US" altLang="zh-CN" sz="1400" b="1" dirty="0"/>
              <a:t>)</a:t>
            </a:r>
          </a:p>
          <a:p>
            <a:r>
              <a:rPr lang="en-US" altLang="zh-CN" sz="1400" b="1" dirty="0"/>
              <a:t>    fun </a:t>
            </a:r>
            <a:r>
              <a:rPr lang="en-US" altLang="zh-CN" sz="1400" b="1" dirty="0" err="1"/>
              <a:t>activityStop</a:t>
            </a:r>
            <a:r>
              <a:rPr lang="en-US" altLang="zh-CN" sz="1400" b="1" dirty="0"/>
              <a:t>() {</a:t>
            </a:r>
          </a:p>
          <a:p>
            <a:r>
              <a:rPr lang="en-US" altLang="zh-CN" sz="1400" b="1" dirty="0"/>
              <a:t>        </a:t>
            </a:r>
            <a:r>
              <a:rPr lang="en-US" altLang="zh-CN" sz="1400" b="1" dirty="0" err="1"/>
              <a:t>Log.d</a:t>
            </a:r>
            <a:r>
              <a:rPr lang="en-US" altLang="zh-CN" sz="1400" b="1" dirty="0"/>
              <a:t>("</a:t>
            </a:r>
            <a:r>
              <a:rPr lang="en-US" altLang="zh-CN" sz="1400" b="1" dirty="0" err="1"/>
              <a:t>MyObserver</a:t>
            </a:r>
            <a:r>
              <a:rPr lang="en-US" altLang="zh-CN" sz="1400" b="1" dirty="0"/>
              <a:t>", "</a:t>
            </a:r>
            <a:r>
              <a:rPr lang="en-US" altLang="zh-CN" sz="1400" b="1" dirty="0" err="1"/>
              <a:t>activityStop</a:t>
            </a:r>
            <a:r>
              <a:rPr lang="en-US" altLang="zh-CN" sz="1400" b="1" dirty="0"/>
              <a:t>")</a:t>
            </a:r>
          </a:p>
          <a:p>
            <a:r>
              <a:rPr lang="en-US" altLang="zh-CN" sz="1400" b="1" dirty="0"/>
              <a:t>    }</a:t>
            </a:r>
          </a:p>
          <a:p>
            <a:endParaRPr lang="en-US" altLang="zh-CN" sz="1400" dirty="0"/>
          </a:p>
          <a:p>
            <a:r>
              <a:rPr lang="en-US" altLang="zh-CN" sz="1400" dirty="0"/>
              <a:t>}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71090213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引用">
  <a:themeElements>
    <a:clrScheme name="自定义 1">
      <a:dk1>
        <a:srgbClr val="000000"/>
      </a:dk1>
      <a:lt1>
        <a:srgbClr val="FFFFFF"/>
      </a:lt1>
      <a:dk2>
        <a:srgbClr val="FFFEFC"/>
      </a:dk2>
      <a:lt2>
        <a:srgbClr val="CEDBE6"/>
      </a:lt2>
      <a:accent1>
        <a:srgbClr val="41B1E2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引用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lumMod val="105000"/>
              </a:schemeClr>
            </a:gs>
            <a:gs pos="100000">
              <a:schemeClr val="phClr">
                <a:tint val="9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8000"/>
                <a:lumMod val="102000"/>
              </a:schemeClr>
              <a:schemeClr val="phClr">
                <a:shade val="98000"/>
                <a:lumMod val="98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innerShdw blurRad="63500" dist="25400" dir="13500000">
              <a:srgbClr val="000000">
                <a:alpha val="75000"/>
              </a:srgbClr>
            </a:inn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</a:schemeClr>
            </a:gs>
            <a:gs pos="100000">
              <a:schemeClr val="phClr">
                <a:tint val="84000"/>
                <a:shade val="84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90000"/>
                <a:satMod val="120000"/>
                <a:lumMod val="90000"/>
              </a:schemeClr>
            </a:gs>
            <a:gs pos="100000">
              <a:schemeClr val="phClr"/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Quotable" id="{39EC5628-30ED-4578-ACD8-9820EDB8E15A}" vid="{6F3559E9-1A4C-49D8-94D4-F41003531C49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{8AA2F039-4069-F644-ACDE-2166C0520A53}tf10001121</Template>
  <TotalTime>836</TotalTime>
  <Words>2149</Words>
  <Application>Microsoft Office PowerPoint</Application>
  <PresentationFormat>宽屏</PresentationFormat>
  <Paragraphs>253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8" baseType="lpstr">
      <vt:lpstr>等线</vt:lpstr>
      <vt:lpstr>Arial</vt:lpstr>
      <vt:lpstr>Calibri</vt:lpstr>
      <vt:lpstr>Wingdings 2</vt:lpstr>
      <vt:lpstr>引用</vt:lpstr>
      <vt:lpstr>第13章 高级程序开发组件，探究Jetpack</vt:lpstr>
      <vt:lpstr>Jetpack简介</vt:lpstr>
      <vt:lpstr>ViewModel</vt:lpstr>
      <vt:lpstr>ViewModel简介</vt:lpstr>
      <vt:lpstr>ViewModel的生命周期</vt:lpstr>
      <vt:lpstr>ViewModel的基本用法</vt:lpstr>
      <vt:lpstr>Lifecycles</vt:lpstr>
      <vt:lpstr>Lifecycles简介</vt:lpstr>
      <vt:lpstr>Lifecycles的基本用法</vt:lpstr>
      <vt:lpstr>Lifecycles的基本用法</vt:lpstr>
      <vt:lpstr>  LiveData</vt:lpstr>
      <vt:lpstr>LiveData简介</vt:lpstr>
      <vt:lpstr>LiveData的基本用法</vt:lpstr>
      <vt:lpstr>LiveData的基本用法</vt:lpstr>
      <vt:lpstr> Room</vt:lpstr>
      <vt:lpstr>Room简介</vt:lpstr>
      <vt:lpstr>Room的整体结构</vt:lpstr>
      <vt:lpstr>定义Entity</vt:lpstr>
      <vt:lpstr>定义Dao</vt:lpstr>
      <vt:lpstr>定义Database</vt:lpstr>
      <vt:lpstr>对数据库进行操作</vt:lpstr>
      <vt:lpstr> WorkManager</vt:lpstr>
      <vt:lpstr>WorkManager简介</vt:lpstr>
      <vt:lpstr>WorkManager的基本用法</vt:lpstr>
      <vt:lpstr>定义后台任务</vt:lpstr>
      <vt:lpstr>对后台任务进行配置</vt:lpstr>
      <vt:lpstr>对后台任务进行配置</vt:lpstr>
      <vt:lpstr>Kotlin课堂</vt:lpstr>
      <vt:lpstr>DSL简介</vt:lpstr>
      <vt:lpstr>构建自己的DSL</vt:lpstr>
      <vt:lpstr>构建自己的DSL</vt:lpstr>
      <vt:lpstr>推荐阅读</vt:lpstr>
      <vt:lpstr>结束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第1章 开始启程，你的第一行Android代码</dc:title>
  <dc:creator>郭 霖</dc:creator>
  <cp:lastModifiedBy>张霞</cp:lastModifiedBy>
  <cp:revision>278</cp:revision>
  <dcterms:created xsi:type="dcterms:W3CDTF">2019-11-27T23:48:03Z</dcterms:created>
  <dcterms:modified xsi:type="dcterms:W3CDTF">2020-03-19T07:06:13Z</dcterms:modified>
</cp:coreProperties>
</file>