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9"/>
  </p:handoutMasterIdLst>
  <p:sldIdLst>
    <p:sldId id="256" r:id="rId2"/>
    <p:sldId id="318" r:id="rId3"/>
    <p:sldId id="272" r:id="rId4"/>
    <p:sldId id="365" r:id="rId5"/>
    <p:sldId id="366" r:id="rId6"/>
    <p:sldId id="367" r:id="rId7"/>
    <p:sldId id="368" r:id="rId8"/>
    <p:sldId id="369" r:id="rId9"/>
    <p:sldId id="370" r:id="rId10"/>
    <p:sldId id="371" r:id="rId11"/>
    <p:sldId id="341" r:id="rId12"/>
    <p:sldId id="327" r:id="rId13"/>
    <p:sldId id="372" r:id="rId14"/>
    <p:sldId id="373" r:id="rId15"/>
    <p:sldId id="374" r:id="rId16"/>
    <p:sldId id="375" r:id="rId17"/>
    <p:sldId id="347" r:id="rId18"/>
    <p:sldId id="348" r:id="rId19"/>
    <p:sldId id="349" r:id="rId20"/>
    <p:sldId id="376" r:id="rId21"/>
    <p:sldId id="377" r:id="rId22"/>
    <p:sldId id="378" r:id="rId23"/>
    <p:sldId id="322" r:id="rId24"/>
    <p:sldId id="323" r:id="rId25"/>
    <p:sldId id="379" r:id="rId26"/>
    <p:sldId id="387" r:id="rId27"/>
    <p:sldId id="27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9" autoAdjust="0"/>
    <p:restoredTop sz="94660"/>
  </p:normalViewPr>
  <p:slideViewPr>
    <p:cSldViewPr snapToGrid="0">
      <p:cViewPr varScale="1">
        <p:scale>
          <a:sx n="146" d="100"/>
          <a:sy n="146" d="100"/>
        </p:scale>
        <p:origin x="132" y="480"/>
      </p:cViewPr>
      <p:guideLst/>
    </p:cSldViewPr>
  </p:slideViewPr>
  <p:notesTextViewPr>
    <p:cViewPr>
      <p:scale>
        <a:sx n="1" d="1"/>
        <a:sy n="1" d="1"/>
      </p:scale>
      <p:origin x="0" y="0"/>
    </p:cViewPr>
  </p:notesTextViewPr>
  <p:notesViewPr>
    <p:cSldViewPr snapToGrid="0">
      <p:cViewPr varScale="1">
        <p:scale>
          <a:sx n="123" d="100"/>
          <a:sy n="123" d="100"/>
        </p:scale>
        <p:origin x="497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33EF0840-2600-4FAF-B369-67775870A4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B8B84A0-941F-42FB-A639-483D73580C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60E261E-6CB7-4FE7-A572-26F3A44E12EE}" type="datetimeFigureOut">
              <a:rPr lang="zh-CN" altLang="en-US" smtClean="0"/>
              <a:t>2020/3/19</a:t>
            </a:fld>
            <a:endParaRPr lang="zh-CN" altLang="en-US"/>
          </a:p>
        </p:txBody>
      </p:sp>
      <p:sp>
        <p:nvSpPr>
          <p:cNvPr id="4" name="页脚占位符 3">
            <a:extLst>
              <a:ext uri="{FF2B5EF4-FFF2-40B4-BE49-F238E27FC236}">
                <a16:creationId xmlns:a16="http://schemas.microsoft.com/office/drawing/2014/main" id="{9C3EE10F-B5F8-4FDC-BEFE-B36A76EB452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D40E374C-D7F1-4AE3-9CB1-EA6FA91C51D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97688B-75C5-4F54-8577-23C8CBF50809}" type="slidenum">
              <a:rPr lang="zh-CN" altLang="en-US" smtClean="0"/>
              <a:t>‹#›</a:t>
            </a:fld>
            <a:endParaRPr lang="zh-CN" altLang="en-US"/>
          </a:p>
        </p:txBody>
      </p:sp>
    </p:spTree>
    <p:extLst>
      <p:ext uri="{BB962C8B-B14F-4D97-AF65-F5344CB8AC3E}">
        <p14:creationId xmlns:p14="http://schemas.microsoft.com/office/powerpoint/2010/main" val="129998367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4198161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zh-CN" altLang="en-US"/>
              <a:t>单击此处编辑母版标题样式</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zh-CN" altLang="en-US"/>
              <a:t>单击图标添加图片</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159923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883929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zh-CN" altLang="en-US"/>
              <a:t>单击此处编辑母版标题样式</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zh-CN" altLang="en-US"/>
              <a:t>编辑母版文本样式
第二级
第三级
第四级
第五级</a:t>
            </a:r>
            <a:endParaRPr lang="en-US" dirty="0"/>
          </a:p>
        </p:txBody>
      </p:sp>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2189829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143580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4229740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18712" y="2222287"/>
            <a:ext cx="10554574" cy="3636511"/>
          </a:xfrm>
          <a:effectLst/>
        </p:spPr>
        <p:txBody>
          <a:bodyPr/>
          <a:lstStyle/>
          <a:p>
            <a:pPr lvl="0"/>
            <a:r>
              <a:rPr lang="zh-CN" altLang="en-US" dirty="0"/>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381428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797818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818750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027750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949881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3700548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zh-CN" altLang="en-US"/>
              <a:t>单击此处编辑母版标题样式</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1601158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zh-CN" altLang="en-US"/>
              <a:t>单击此处编辑母版标题样式</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zh-CN" altLang="en-US"/>
              <a:t>单击图标添加图片</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a:xfrm>
            <a:off x="3885810" y="6041362"/>
            <a:ext cx="976879" cy="365125"/>
          </a:xfrm>
        </p:spPr>
        <p:txBody>
          <a:bodyPr/>
          <a:lstStyle/>
          <a:p>
            <a:fld id="{BE84F04C-7BE5-4800-BEFE-CF1A78709C76}" type="datetimeFigureOut">
              <a:rPr lang="zh-CN" altLang="en-US" smtClean="0"/>
              <a:t>2020/3/19</a:t>
            </a:fld>
            <a:endParaRPr lang="zh-CN" altLang="en-US"/>
          </a:p>
        </p:txBody>
      </p:sp>
      <p:sp>
        <p:nvSpPr>
          <p:cNvPr id="6" name="Footer Placeholder 5"/>
          <p:cNvSpPr>
            <a:spLocks noGrp="1"/>
          </p:cNvSpPr>
          <p:nvPr>
            <p:ph type="ftr" sz="quarter" idx="11"/>
          </p:nvPr>
        </p:nvSpPr>
        <p:spPr>
          <a:xfrm>
            <a:off x="590396" y="6041362"/>
            <a:ext cx="3295413" cy="365125"/>
          </a:xfrm>
        </p:spPr>
        <p:txBody>
          <a:bodyPr/>
          <a:lstStyle/>
          <a:p>
            <a:endParaRPr lang="zh-CN" altLang="en-US"/>
          </a:p>
        </p:txBody>
      </p:sp>
      <p:sp>
        <p:nvSpPr>
          <p:cNvPr id="7" name="Slide Number Placeholder 6"/>
          <p:cNvSpPr>
            <a:spLocks noGrp="1"/>
          </p:cNvSpPr>
          <p:nvPr>
            <p:ph type="sldNum" sz="quarter" idx="12"/>
          </p:nvPr>
        </p:nvSpPr>
        <p:spPr>
          <a:xfrm>
            <a:off x="4862689" y="5915888"/>
            <a:ext cx="1062155" cy="490599"/>
          </a:xfrm>
        </p:spPr>
        <p:txBody>
          <a:bodyPr/>
          <a:lstStyle/>
          <a:p>
            <a:fld id="{0E1A4871-B804-4682-9AD5-292607198BB8}" type="slidenum">
              <a:rPr lang="zh-CN" altLang="en-US" smtClean="0"/>
              <a:t>‹#›</a:t>
            </a:fld>
            <a:endParaRPr lang="zh-CN" altLang="en-US"/>
          </a:p>
        </p:txBody>
      </p:sp>
    </p:spTree>
    <p:extLst>
      <p:ext uri="{BB962C8B-B14F-4D97-AF65-F5344CB8AC3E}">
        <p14:creationId xmlns:p14="http://schemas.microsoft.com/office/powerpoint/2010/main" val="488999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zh-CN" altLang="en-US"/>
              <a:t>编辑母版文本样式
第二级
第三级
第四级
第五级</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zh-CN" altLang="en-US"/>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BE84F04C-7BE5-4800-BEFE-CF1A78709C76}" type="datetimeFigureOut">
              <a:rPr lang="zh-CN" altLang="en-US" smtClean="0"/>
              <a:t>2020/3/19</a:t>
            </a:fld>
            <a:endParaRPr lang="zh-CN" altLang="en-US"/>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0E1A4871-B804-4682-9AD5-292607198BB8}" type="slidenum">
              <a:rPr lang="zh-CN" altLang="en-US" smtClean="0"/>
              <a:t>‹#›</a:t>
            </a:fld>
            <a:endParaRPr lang="zh-CN" altLang="en-US"/>
          </a:p>
        </p:txBody>
      </p:sp>
      <p:sp>
        <p:nvSpPr>
          <p:cNvPr id="7" name="页脚占位符 4">
            <a:extLst>
              <a:ext uri="{FF2B5EF4-FFF2-40B4-BE49-F238E27FC236}">
                <a16:creationId xmlns:a16="http://schemas.microsoft.com/office/drawing/2014/main" id="{20C98F52-B92E-D44C-8E1E-FCDD9F98EC0A}"/>
              </a:ext>
            </a:extLst>
          </p:cNvPr>
          <p:cNvSpPr txBox="1">
            <a:spLocks/>
          </p:cNvSpPr>
          <p:nvPr userDrawn="1"/>
        </p:nvSpPr>
        <p:spPr>
          <a:xfrm>
            <a:off x="8481647" y="6398956"/>
            <a:ext cx="3657600" cy="365125"/>
          </a:xfrm>
          <a:prstGeom prst="rect">
            <a:avLst/>
          </a:prstGeom>
        </p:spPr>
        <p:txBody>
          <a:bodyPr vert="horz" lIns="91440" tIns="45720" rIns="91440" bIns="45720" rtlCol="0" anchor="ctr"/>
          <a:lstStyle>
            <a:defPPr>
              <a:defRPr lang="zh-CN"/>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t>《</a:t>
            </a:r>
            <a:r>
              <a:rPr lang="zh-CN" altLang="en-US" dirty="0"/>
              <a:t>第一行代码</a:t>
            </a:r>
            <a:r>
              <a:rPr lang="en-US" altLang="zh-CN" dirty="0"/>
              <a:t>——Android </a:t>
            </a:r>
            <a:r>
              <a:rPr lang="zh-CN" altLang="en-US" dirty="0"/>
              <a:t>（第</a:t>
            </a:r>
            <a:r>
              <a:rPr lang="en-US" altLang="zh-CN" dirty="0"/>
              <a:t>3</a:t>
            </a:r>
            <a:r>
              <a:rPr lang="zh-CN" altLang="en-US" dirty="0"/>
              <a:t>版）</a:t>
            </a:r>
            <a:r>
              <a:rPr lang="en-US" altLang="zh-CN" dirty="0"/>
              <a:t>》</a:t>
            </a:r>
            <a:r>
              <a:rPr lang="zh-CN" altLang="en-US" dirty="0"/>
              <a:t>随书</a:t>
            </a:r>
            <a:r>
              <a:rPr lang="en-US" altLang="zh-CN" dirty="0"/>
              <a:t>PPT</a:t>
            </a:r>
            <a:endParaRPr lang="zh-CN" altLang="en-US" dirty="0"/>
          </a:p>
        </p:txBody>
      </p:sp>
    </p:spTree>
    <p:extLst>
      <p:ext uri="{BB962C8B-B14F-4D97-AF65-F5344CB8AC3E}">
        <p14:creationId xmlns:p14="http://schemas.microsoft.com/office/powerpoint/2010/main" val="36742093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ituring.com.cn/book/2744"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第</a:t>
            </a:r>
            <a:r>
              <a:rPr lang="en-US" altLang="zh-CN" sz="3200" dirty="0"/>
              <a:t>9</a:t>
            </a:r>
            <a:r>
              <a:rPr lang="zh-CN" altLang="en-US" sz="3200" dirty="0"/>
              <a:t>章 丰富你的程序，运用手机多媒体</a:t>
            </a:r>
          </a:p>
        </p:txBody>
      </p:sp>
    </p:spTree>
    <p:extLst>
      <p:ext uri="{BB962C8B-B14F-4D97-AF65-F5344CB8AC3E}">
        <p14:creationId xmlns:p14="http://schemas.microsoft.com/office/powerpoint/2010/main" val="4117369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226E4CEF-D36C-4300-A59F-F1A40E0D2C37}"/>
              </a:ext>
            </a:extLst>
          </p:cNvPr>
          <p:cNvPicPr/>
          <p:nvPr/>
        </p:nvPicPr>
        <p:blipFill>
          <a:blip r:embed="rId2">
            <a:extLst>
              <a:ext uri="{28A0092B-C50C-407E-A947-70E740481C1C}">
                <a14:useLocalDpi xmlns:a14="http://schemas.microsoft.com/office/drawing/2010/main" val="0"/>
              </a:ext>
            </a:extLst>
          </a:blip>
          <a:stretch>
            <a:fillRect/>
          </a:stretch>
        </p:blipFill>
        <p:spPr>
          <a:xfrm>
            <a:off x="9491130" y="2411206"/>
            <a:ext cx="2258455" cy="3997880"/>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450365"/>
            <a:ext cx="10515600" cy="513061"/>
          </a:xfrm>
        </p:spPr>
        <p:txBody>
          <a:bodyPr>
            <a:normAutofit/>
          </a:bodyPr>
          <a:lstStyle/>
          <a:p>
            <a:r>
              <a:rPr lang="zh-CN" altLang="en-US" sz="2400" dirty="0"/>
              <a:t>显示大图片的通知</a:t>
            </a:r>
          </a:p>
        </p:txBody>
      </p:sp>
      <p:sp>
        <p:nvSpPr>
          <p:cNvPr id="8" name="矩形 7">
            <a:extLst>
              <a:ext uri="{FF2B5EF4-FFF2-40B4-BE49-F238E27FC236}">
                <a16:creationId xmlns:a16="http://schemas.microsoft.com/office/drawing/2014/main" id="{DC09C1D0-9291-4759-A115-CC21729B1056}"/>
              </a:ext>
            </a:extLst>
          </p:cNvPr>
          <p:cNvSpPr/>
          <p:nvPr/>
        </p:nvSpPr>
        <p:spPr>
          <a:xfrm>
            <a:off x="838200" y="2411206"/>
            <a:ext cx="7775962" cy="923330"/>
          </a:xfrm>
          <a:prstGeom prst="rect">
            <a:avLst/>
          </a:prstGeom>
        </p:spPr>
        <p:txBody>
          <a:bodyPr wrap="square">
            <a:spAutoFit/>
          </a:bodyPr>
          <a:lstStyle/>
          <a:p>
            <a:r>
              <a:rPr lang="zh-CN" altLang="en-US" dirty="0"/>
              <a:t>仍然调用的</a:t>
            </a:r>
            <a:r>
              <a:rPr lang="en-US" altLang="zh-CN" dirty="0" err="1"/>
              <a:t>setStyle</a:t>
            </a:r>
            <a:r>
              <a:rPr lang="en-US" altLang="zh-CN" dirty="0"/>
              <a:t>()</a:t>
            </a:r>
            <a:r>
              <a:rPr lang="zh-CN" altLang="en-US" dirty="0"/>
              <a:t>方法，在参数中创建一个</a:t>
            </a:r>
            <a:r>
              <a:rPr lang="en-US" altLang="zh-CN" dirty="0" err="1"/>
              <a:t>NotificationCompat.BigPictureStyle</a:t>
            </a:r>
            <a:r>
              <a:rPr lang="zh-CN" altLang="en-US" dirty="0"/>
              <a:t>对象，这个对象就是用于设置大图片的，然后调用它的</a:t>
            </a:r>
            <a:r>
              <a:rPr lang="en-US" altLang="zh-CN" dirty="0" err="1"/>
              <a:t>bigPicture</a:t>
            </a:r>
            <a:r>
              <a:rPr lang="en-US" altLang="zh-CN" dirty="0"/>
              <a:t>()</a:t>
            </a:r>
            <a:r>
              <a:rPr lang="zh-CN" altLang="en-US" dirty="0"/>
              <a:t>方法并将图片传入即可。</a:t>
            </a:r>
          </a:p>
        </p:txBody>
      </p:sp>
      <p:sp>
        <p:nvSpPr>
          <p:cNvPr id="3" name="矩形 2">
            <a:extLst>
              <a:ext uri="{FF2B5EF4-FFF2-40B4-BE49-F238E27FC236}">
                <a16:creationId xmlns:a16="http://schemas.microsoft.com/office/drawing/2014/main" id="{9C59CB40-D60A-49D7-AE7C-FF01F6F25F38}"/>
              </a:ext>
            </a:extLst>
          </p:cNvPr>
          <p:cNvSpPr/>
          <p:nvPr/>
        </p:nvSpPr>
        <p:spPr>
          <a:xfrm>
            <a:off x="838200" y="3612765"/>
            <a:ext cx="8387687" cy="1169551"/>
          </a:xfrm>
          <a:prstGeom prst="rect">
            <a:avLst/>
          </a:prstGeom>
        </p:spPr>
        <p:txBody>
          <a:bodyPr wrap="square">
            <a:spAutoFit/>
          </a:bodyPr>
          <a:lstStyle/>
          <a:p>
            <a:r>
              <a:rPr lang="en-US" altLang="zh-CN" sz="1400" dirty="0" err="1"/>
              <a:t>val</a:t>
            </a:r>
            <a:r>
              <a:rPr lang="en-US" altLang="zh-CN" sz="1400" dirty="0"/>
              <a:t> notification = </a:t>
            </a:r>
            <a:r>
              <a:rPr lang="en-US" altLang="zh-CN" sz="1400" dirty="0" err="1"/>
              <a:t>NotificationCompat.Builder</a:t>
            </a:r>
            <a:r>
              <a:rPr lang="en-US" altLang="zh-CN" sz="1400" dirty="0"/>
              <a:t>(this, "normal")</a:t>
            </a:r>
          </a:p>
          <a:p>
            <a:r>
              <a:rPr lang="en-US" altLang="zh-CN" sz="1400" dirty="0"/>
              <a:t>        ...</a:t>
            </a:r>
          </a:p>
          <a:p>
            <a:r>
              <a:rPr lang="en-US" altLang="zh-CN" sz="1400" dirty="0"/>
              <a:t>        .</a:t>
            </a:r>
            <a:r>
              <a:rPr lang="en-US" altLang="zh-CN" sz="1400" dirty="0" err="1"/>
              <a:t>setStyle</a:t>
            </a:r>
            <a:r>
              <a:rPr lang="en-US" altLang="zh-CN" sz="1400" dirty="0"/>
              <a:t>(</a:t>
            </a:r>
            <a:r>
              <a:rPr lang="en-US" altLang="zh-CN" sz="1400" dirty="0" err="1"/>
              <a:t>NotificationCompat.BigPictureStyle</a:t>
            </a:r>
            <a:r>
              <a:rPr lang="en-US" altLang="zh-CN" sz="1400" dirty="0"/>
              <a:t>().</a:t>
            </a:r>
            <a:r>
              <a:rPr lang="en-US" altLang="zh-CN" sz="1400" dirty="0" err="1"/>
              <a:t>bigPicture</a:t>
            </a:r>
            <a:r>
              <a:rPr lang="en-US" altLang="zh-CN" sz="1400" dirty="0"/>
              <a:t>(</a:t>
            </a:r>
          </a:p>
          <a:p>
            <a:r>
              <a:rPr lang="en-US" altLang="zh-CN" sz="1400" dirty="0"/>
              <a:t>		</a:t>
            </a:r>
            <a:r>
              <a:rPr lang="en-US" altLang="zh-CN" sz="1400" dirty="0" err="1"/>
              <a:t>BitmapFactory.decodeResource</a:t>
            </a:r>
            <a:r>
              <a:rPr lang="en-US" altLang="zh-CN" sz="1400" dirty="0"/>
              <a:t>(resources, </a:t>
            </a:r>
            <a:r>
              <a:rPr lang="en-US" altLang="zh-CN" sz="1400" dirty="0" err="1"/>
              <a:t>R.drawable.big_image</a:t>
            </a:r>
            <a:r>
              <a:rPr lang="en-US" altLang="zh-CN" sz="1400" dirty="0"/>
              <a:t>)))</a:t>
            </a:r>
          </a:p>
          <a:p>
            <a:r>
              <a:rPr lang="en-US" altLang="zh-CN" sz="1400" dirty="0"/>
              <a:t>        .build()</a:t>
            </a:r>
            <a:endParaRPr lang="zh-CN" altLang="en-US" sz="1400" dirty="0"/>
          </a:p>
        </p:txBody>
      </p:sp>
    </p:spTree>
    <p:extLst>
      <p:ext uri="{BB962C8B-B14F-4D97-AF65-F5344CB8AC3E}">
        <p14:creationId xmlns:p14="http://schemas.microsoft.com/office/powerpoint/2010/main" val="2418325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调用摄像头和相册</a:t>
            </a:r>
          </a:p>
        </p:txBody>
      </p:sp>
    </p:spTree>
    <p:extLst>
      <p:ext uri="{BB962C8B-B14F-4D97-AF65-F5344CB8AC3E}">
        <p14:creationId xmlns:p14="http://schemas.microsoft.com/office/powerpoint/2010/main" val="2469723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调用摄像头拍照</a:t>
            </a:r>
          </a:p>
        </p:txBody>
      </p:sp>
      <p:sp>
        <p:nvSpPr>
          <p:cNvPr id="8" name="矩形 7">
            <a:extLst>
              <a:ext uri="{FF2B5EF4-FFF2-40B4-BE49-F238E27FC236}">
                <a16:creationId xmlns:a16="http://schemas.microsoft.com/office/drawing/2014/main" id="{DC09C1D0-9291-4759-A115-CC21729B1056}"/>
              </a:ext>
            </a:extLst>
          </p:cNvPr>
          <p:cNvSpPr/>
          <p:nvPr/>
        </p:nvSpPr>
        <p:spPr>
          <a:xfrm>
            <a:off x="838199" y="1030608"/>
            <a:ext cx="10322607" cy="646331"/>
          </a:xfrm>
          <a:prstGeom prst="rect">
            <a:avLst/>
          </a:prstGeom>
        </p:spPr>
        <p:txBody>
          <a:bodyPr wrap="square">
            <a:spAutoFit/>
          </a:bodyPr>
          <a:lstStyle/>
          <a:p>
            <a:r>
              <a:rPr lang="zh-CN" altLang="en-US" dirty="0"/>
              <a:t>虽然</a:t>
            </a:r>
            <a:r>
              <a:rPr lang="en-US" altLang="zh-CN" dirty="0"/>
              <a:t>Android</a:t>
            </a:r>
            <a:r>
              <a:rPr lang="zh-CN" altLang="en-US" dirty="0"/>
              <a:t>赋予我们了在应用程序中打开摄像头拍照的能力，但是通常情况下并没有必要这么做，因为我们可以直接打开系统的相机程序进行拍照，然后获取返回的图片即可。示例代码如下：</a:t>
            </a:r>
          </a:p>
        </p:txBody>
      </p:sp>
      <p:sp>
        <p:nvSpPr>
          <p:cNvPr id="6" name="矩形 5">
            <a:extLst>
              <a:ext uri="{FF2B5EF4-FFF2-40B4-BE49-F238E27FC236}">
                <a16:creationId xmlns:a16="http://schemas.microsoft.com/office/drawing/2014/main" id="{ADC1315F-6777-4035-983B-EC95F2D3448D}"/>
              </a:ext>
            </a:extLst>
          </p:cNvPr>
          <p:cNvSpPr/>
          <p:nvPr/>
        </p:nvSpPr>
        <p:spPr>
          <a:xfrm>
            <a:off x="838199" y="1677500"/>
            <a:ext cx="8693921" cy="5324535"/>
          </a:xfrm>
          <a:prstGeom prst="rect">
            <a:avLst/>
          </a:prstGeom>
        </p:spPr>
        <p:txBody>
          <a:bodyPr wrap="square">
            <a:spAutoFit/>
          </a:bodyPr>
          <a:lstStyle/>
          <a:p>
            <a:r>
              <a:rPr lang="zh-CN" altLang="en-US" sz="1000" dirty="0"/>
              <a:t>class MainActivity : AppCompatActivity() {</a:t>
            </a:r>
          </a:p>
          <a:p>
            <a:r>
              <a:rPr lang="zh-CN" altLang="en-US" sz="1000" dirty="0"/>
              <a:t>    lateinit var imageUri: Uri</a:t>
            </a:r>
          </a:p>
          <a:p>
            <a:r>
              <a:rPr lang="zh-CN" altLang="en-US" sz="1000" dirty="0"/>
              <a:t>    lateinit var outputImage: File</a:t>
            </a:r>
          </a:p>
          <a:p>
            <a:r>
              <a:rPr lang="zh-CN" altLang="en-US" sz="1000" dirty="0"/>
              <a:t>    override fun onCreate(savedInstanceState: Bundle?) {</a:t>
            </a:r>
          </a:p>
          <a:p>
            <a:r>
              <a:rPr lang="zh-CN" altLang="en-US" sz="1000" dirty="0"/>
              <a:t>        super.onCreate(savedInstanceState)</a:t>
            </a:r>
          </a:p>
          <a:p>
            <a:r>
              <a:rPr lang="zh-CN" altLang="en-US" sz="1000" dirty="0"/>
              <a:t>        setContentView(R.layout.activity_main)</a:t>
            </a:r>
          </a:p>
          <a:p>
            <a:r>
              <a:rPr lang="zh-CN" altLang="en-US" sz="1000" dirty="0"/>
              <a:t>        outputImage = File(externalCacheDir, "output_image.jpg")</a:t>
            </a:r>
          </a:p>
          <a:p>
            <a:r>
              <a:rPr lang="zh-CN" altLang="en-US" sz="1000" dirty="0"/>
              <a:t>        if (outputImage.exists()) {</a:t>
            </a:r>
          </a:p>
          <a:p>
            <a:r>
              <a:rPr lang="zh-CN" altLang="en-US" sz="1000" dirty="0"/>
              <a:t>            outputImage.delete()</a:t>
            </a:r>
          </a:p>
          <a:p>
            <a:r>
              <a:rPr lang="zh-CN" altLang="en-US" sz="1000" dirty="0"/>
              <a:t>        }</a:t>
            </a:r>
          </a:p>
          <a:p>
            <a:r>
              <a:rPr lang="zh-CN" altLang="en-US" sz="1000" dirty="0"/>
              <a:t>        outputImage.createNewFile()</a:t>
            </a:r>
          </a:p>
          <a:p>
            <a:r>
              <a:rPr lang="zh-CN" altLang="en-US" sz="1000" dirty="0"/>
              <a:t>        imageUri = if (Build.VERSION.SDK_INT &gt;= Build.VERSION_CODES.N) {</a:t>
            </a:r>
          </a:p>
          <a:p>
            <a:r>
              <a:rPr lang="zh-CN" altLang="en-US" sz="1000" dirty="0"/>
              <a:t>            FileProvider.getUriForFile(this, "com.example.cameraalbumtest.fileprovider", outputImage)</a:t>
            </a:r>
          </a:p>
          <a:p>
            <a:r>
              <a:rPr lang="zh-CN" altLang="en-US" sz="1000" dirty="0"/>
              <a:t>        } else {</a:t>
            </a:r>
          </a:p>
          <a:p>
            <a:r>
              <a:rPr lang="zh-CN" altLang="en-US" sz="1000" dirty="0"/>
              <a:t>            Uri.fromFile(outputImage)</a:t>
            </a:r>
          </a:p>
          <a:p>
            <a:r>
              <a:rPr lang="zh-CN" altLang="en-US" sz="1000" dirty="0"/>
              <a:t>        }</a:t>
            </a:r>
            <a:endParaRPr lang="en-US" altLang="zh-CN" sz="1000" dirty="0"/>
          </a:p>
          <a:p>
            <a:r>
              <a:rPr lang="en-US" altLang="zh-CN" sz="1000" dirty="0"/>
              <a:t>       </a:t>
            </a:r>
            <a:r>
              <a:rPr lang="zh-CN" altLang="en-US" sz="1000" dirty="0"/>
              <a:t> val intent = Intent("android.media.action.IMAGE_CAPTURE")</a:t>
            </a:r>
          </a:p>
          <a:p>
            <a:r>
              <a:rPr lang="zh-CN" altLang="en-US" sz="1000" dirty="0"/>
              <a:t>        intent.putExtra(MediaStore.EXTRA_OUTPUT, imageUri)</a:t>
            </a:r>
          </a:p>
          <a:p>
            <a:r>
              <a:rPr lang="zh-CN" altLang="en-US" sz="1000" dirty="0"/>
              <a:t>        startActivityForResult(intent, takePhoto)</a:t>
            </a:r>
          </a:p>
          <a:p>
            <a:r>
              <a:rPr lang="zh-CN" altLang="en-US" sz="1000" dirty="0"/>
              <a:t>    }</a:t>
            </a:r>
          </a:p>
          <a:p>
            <a:endParaRPr lang="zh-CN" altLang="en-US" sz="1000" dirty="0"/>
          </a:p>
          <a:p>
            <a:r>
              <a:rPr lang="zh-CN" altLang="en-US" sz="1000" dirty="0"/>
              <a:t>    override fun onActivityResult(requestCode: Int, resultCode: Int, data: Intent?) {</a:t>
            </a:r>
          </a:p>
          <a:p>
            <a:r>
              <a:rPr lang="zh-CN" altLang="en-US" sz="1000" dirty="0"/>
              <a:t>        super.onActivityResult(requestCode, resultCode, data)</a:t>
            </a:r>
          </a:p>
          <a:p>
            <a:r>
              <a:rPr lang="zh-CN" altLang="en-US" sz="1000" dirty="0"/>
              <a:t>        when (requestCode) {</a:t>
            </a:r>
          </a:p>
          <a:p>
            <a:r>
              <a:rPr lang="zh-CN" altLang="en-US" sz="1000" dirty="0"/>
              <a:t>            takePhoto -&gt; {</a:t>
            </a:r>
          </a:p>
          <a:p>
            <a:r>
              <a:rPr lang="zh-CN" altLang="en-US" sz="1000" dirty="0"/>
              <a:t>                if (resultCode == Activity.RESULT_OK) {val bitmap = BitmapFactory.decodeStream(contentResolver.openInputStream(imageUri))</a:t>
            </a:r>
          </a:p>
          <a:p>
            <a:r>
              <a:rPr lang="zh-CN" altLang="en-US" sz="1000" dirty="0"/>
              <a:t>                    imageView.setImageBitmap( bitmap)</a:t>
            </a:r>
          </a:p>
          <a:p>
            <a:r>
              <a:rPr lang="zh-CN" altLang="en-US" sz="1000" dirty="0"/>
              <a:t>                }</a:t>
            </a:r>
          </a:p>
          <a:p>
            <a:r>
              <a:rPr lang="zh-CN" altLang="en-US" sz="1000" dirty="0"/>
              <a:t>            }</a:t>
            </a:r>
          </a:p>
          <a:p>
            <a:r>
              <a:rPr lang="zh-CN" altLang="en-US" sz="1000" dirty="0"/>
              <a:t>        }</a:t>
            </a:r>
          </a:p>
          <a:p>
            <a:r>
              <a:rPr lang="zh-CN" altLang="en-US" sz="1000" dirty="0"/>
              <a:t>    }</a:t>
            </a:r>
          </a:p>
          <a:p>
            <a:r>
              <a:rPr lang="zh-CN" altLang="en-US" sz="1000" dirty="0"/>
              <a:t>    ...</a:t>
            </a:r>
          </a:p>
          <a:p>
            <a:r>
              <a:rPr lang="zh-CN" altLang="en-US" sz="1000" dirty="0"/>
              <a:t>}</a:t>
            </a:r>
          </a:p>
        </p:txBody>
      </p:sp>
    </p:spTree>
    <p:extLst>
      <p:ext uri="{BB962C8B-B14F-4D97-AF65-F5344CB8AC3E}">
        <p14:creationId xmlns:p14="http://schemas.microsoft.com/office/powerpoint/2010/main" val="4210117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调用摄像头拍照</a:t>
            </a:r>
          </a:p>
        </p:txBody>
      </p:sp>
      <p:sp>
        <p:nvSpPr>
          <p:cNvPr id="8" name="矩形 7">
            <a:extLst>
              <a:ext uri="{FF2B5EF4-FFF2-40B4-BE49-F238E27FC236}">
                <a16:creationId xmlns:a16="http://schemas.microsoft.com/office/drawing/2014/main" id="{DC09C1D0-9291-4759-A115-CC21729B1056}"/>
              </a:ext>
            </a:extLst>
          </p:cNvPr>
          <p:cNvSpPr/>
          <p:nvPr/>
        </p:nvSpPr>
        <p:spPr>
          <a:xfrm>
            <a:off x="838199" y="2299849"/>
            <a:ext cx="10322607" cy="2031325"/>
          </a:xfrm>
          <a:prstGeom prst="rect">
            <a:avLst/>
          </a:prstGeom>
        </p:spPr>
        <p:txBody>
          <a:bodyPr wrap="square">
            <a:spAutoFit/>
          </a:bodyPr>
          <a:lstStyle/>
          <a:p>
            <a:r>
              <a:rPr lang="zh-CN" altLang="en-US" dirty="0"/>
              <a:t>从</a:t>
            </a:r>
            <a:r>
              <a:rPr lang="en-US" altLang="zh-CN" dirty="0"/>
              <a:t>Android 7.0</a:t>
            </a:r>
            <a:r>
              <a:rPr lang="zh-CN" altLang="en-US" dirty="0"/>
              <a:t>系统开始，直接使用本地真实路径的</a:t>
            </a:r>
            <a:r>
              <a:rPr lang="en-US" altLang="zh-CN" dirty="0"/>
              <a:t>Uri</a:t>
            </a:r>
            <a:r>
              <a:rPr lang="zh-CN" altLang="en-US" dirty="0"/>
              <a:t>被认为是不安全的，会抛出一个</a:t>
            </a:r>
            <a:r>
              <a:rPr lang="en-US" altLang="zh-CN" dirty="0" err="1"/>
              <a:t>FileUriExposedException</a:t>
            </a:r>
            <a:r>
              <a:rPr lang="zh-CN" altLang="en-US" dirty="0"/>
              <a:t>异常。而</a:t>
            </a:r>
            <a:r>
              <a:rPr lang="en-US" altLang="zh-CN" dirty="0" err="1"/>
              <a:t>FileProvider</a:t>
            </a:r>
            <a:r>
              <a:rPr lang="zh-CN" altLang="en-US" dirty="0"/>
              <a:t>则是一种特殊的</a:t>
            </a:r>
            <a:r>
              <a:rPr lang="en-US" altLang="zh-CN" dirty="0" err="1"/>
              <a:t>ContentProvider</a:t>
            </a:r>
            <a:r>
              <a:rPr lang="zh-CN" altLang="en-US" dirty="0"/>
              <a:t>，它可以选择性地将封装过的</a:t>
            </a:r>
            <a:r>
              <a:rPr lang="en-US" altLang="zh-CN" dirty="0"/>
              <a:t>Uri</a:t>
            </a:r>
            <a:r>
              <a:rPr lang="zh-CN" altLang="en-US" dirty="0"/>
              <a:t>共享给外部，从而提高了应用的安全性。</a:t>
            </a:r>
            <a:endParaRPr lang="en-US" altLang="zh-CN" dirty="0"/>
          </a:p>
          <a:p>
            <a:endParaRPr lang="en-US" altLang="zh-CN" dirty="0"/>
          </a:p>
          <a:p>
            <a:r>
              <a:rPr lang="zh-CN" altLang="en-US" dirty="0"/>
              <a:t>为此我们需要再额外配置一个</a:t>
            </a:r>
            <a:r>
              <a:rPr lang="en-US" altLang="zh-CN" dirty="0"/>
              <a:t>Uri</a:t>
            </a:r>
            <a:r>
              <a:rPr lang="zh-CN" altLang="en-US" dirty="0"/>
              <a:t>的共享路径，右击</a:t>
            </a:r>
            <a:r>
              <a:rPr lang="en-US" altLang="zh-CN" dirty="0"/>
              <a:t>res</a:t>
            </a:r>
            <a:r>
              <a:rPr lang="zh-CN" altLang="en-US" dirty="0"/>
              <a:t>目录→</a:t>
            </a:r>
            <a:r>
              <a:rPr lang="en-US" altLang="zh-CN" dirty="0" err="1"/>
              <a:t>New→Directory</a:t>
            </a:r>
            <a:r>
              <a:rPr lang="zh-CN" altLang="en-US" dirty="0"/>
              <a:t>，创建一个</a:t>
            </a:r>
            <a:r>
              <a:rPr lang="en-US" altLang="zh-CN" dirty="0"/>
              <a:t>xml</a:t>
            </a:r>
            <a:r>
              <a:rPr lang="zh-CN" altLang="en-US" dirty="0"/>
              <a:t>目录，接着右击</a:t>
            </a:r>
            <a:r>
              <a:rPr lang="en-US" altLang="zh-CN" dirty="0"/>
              <a:t>xml</a:t>
            </a:r>
            <a:r>
              <a:rPr lang="zh-CN" altLang="en-US" dirty="0"/>
              <a:t>目录→</a:t>
            </a:r>
            <a:r>
              <a:rPr lang="en-US" altLang="zh-CN" dirty="0" err="1"/>
              <a:t>New→File</a:t>
            </a:r>
            <a:r>
              <a:rPr lang="zh-CN" altLang="en-US" dirty="0"/>
              <a:t>，创建一个</a:t>
            </a:r>
            <a:r>
              <a:rPr lang="en-US" altLang="zh-CN" dirty="0"/>
              <a:t>file_paths.xml</a:t>
            </a:r>
            <a:r>
              <a:rPr lang="zh-CN" altLang="en-US" dirty="0"/>
              <a:t>文件。然后修改</a:t>
            </a:r>
            <a:r>
              <a:rPr lang="en-US" altLang="zh-CN" dirty="0"/>
              <a:t>file_paths.xml</a:t>
            </a:r>
            <a:r>
              <a:rPr lang="zh-CN" altLang="en-US" dirty="0"/>
              <a:t>文件中的内容，如下所示：</a:t>
            </a:r>
          </a:p>
        </p:txBody>
      </p:sp>
      <p:sp>
        <p:nvSpPr>
          <p:cNvPr id="3" name="矩形 2">
            <a:extLst>
              <a:ext uri="{FF2B5EF4-FFF2-40B4-BE49-F238E27FC236}">
                <a16:creationId xmlns:a16="http://schemas.microsoft.com/office/drawing/2014/main" id="{8D5324EB-9099-4B06-8E04-C15972B5A9A5}"/>
              </a:ext>
            </a:extLst>
          </p:cNvPr>
          <p:cNvSpPr/>
          <p:nvPr/>
        </p:nvSpPr>
        <p:spPr>
          <a:xfrm>
            <a:off x="889472" y="4425813"/>
            <a:ext cx="10220059" cy="954107"/>
          </a:xfrm>
          <a:prstGeom prst="rect">
            <a:avLst/>
          </a:prstGeom>
        </p:spPr>
        <p:txBody>
          <a:bodyPr wrap="square">
            <a:spAutoFit/>
          </a:bodyPr>
          <a:lstStyle/>
          <a:p>
            <a:r>
              <a:rPr lang="zh-CN" altLang="en-US" sz="1400" dirty="0"/>
              <a:t>&lt;?xml version="1.0" encoding="utf-8"?&gt;</a:t>
            </a:r>
          </a:p>
          <a:p>
            <a:r>
              <a:rPr lang="zh-CN" altLang="en-US" sz="1400" dirty="0"/>
              <a:t>&lt;paths xmlns:android="http://schemas.android.com/apk/res/android"&gt;</a:t>
            </a:r>
          </a:p>
          <a:p>
            <a:r>
              <a:rPr lang="zh-CN" altLang="en-US" sz="1400" dirty="0"/>
              <a:t>    &lt;external-path name="my_images" path="/" /&gt;</a:t>
            </a:r>
          </a:p>
          <a:p>
            <a:r>
              <a:rPr lang="zh-CN" altLang="en-US" sz="1400" dirty="0"/>
              <a:t>&lt;/paths&gt;</a:t>
            </a:r>
          </a:p>
        </p:txBody>
      </p:sp>
    </p:spTree>
    <p:extLst>
      <p:ext uri="{BB962C8B-B14F-4D97-AF65-F5344CB8AC3E}">
        <p14:creationId xmlns:p14="http://schemas.microsoft.com/office/powerpoint/2010/main" val="19897337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57883201-3B31-4614-A132-A4309174E3A0}"/>
              </a:ext>
            </a:extLst>
          </p:cNvPr>
          <p:cNvPicPr/>
          <p:nvPr/>
        </p:nvPicPr>
        <p:blipFill>
          <a:blip r:embed="rId2">
            <a:extLst>
              <a:ext uri="{28A0092B-C50C-407E-A947-70E740481C1C}">
                <a14:useLocalDpi xmlns:a14="http://schemas.microsoft.com/office/drawing/2010/main" val="0"/>
              </a:ext>
            </a:extLst>
          </a:blip>
          <a:stretch>
            <a:fillRect/>
          </a:stretch>
        </p:blipFill>
        <p:spPr>
          <a:xfrm>
            <a:off x="8140122" y="2015812"/>
            <a:ext cx="2258455" cy="3981801"/>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调用摄像头拍照</a:t>
            </a:r>
          </a:p>
        </p:txBody>
      </p:sp>
      <p:sp>
        <p:nvSpPr>
          <p:cNvPr id="8" name="矩形 7">
            <a:extLst>
              <a:ext uri="{FF2B5EF4-FFF2-40B4-BE49-F238E27FC236}">
                <a16:creationId xmlns:a16="http://schemas.microsoft.com/office/drawing/2014/main" id="{DC09C1D0-9291-4759-A115-CC21729B1056}"/>
              </a:ext>
            </a:extLst>
          </p:cNvPr>
          <p:cNvSpPr/>
          <p:nvPr/>
        </p:nvSpPr>
        <p:spPr>
          <a:xfrm>
            <a:off x="838198" y="2198692"/>
            <a:ext cx="10322607" cy="369332"/>
          </a:xfrm>
          <a:prstGeom prst="rect">
            <a:avLst/>
          </a:prstGeom>
        </p:spPr>
        <p:txBody>
          <a:bodyPr wrap="square">
            <a:spAutoFit/>
          </a:bodyPr>
          <a:lstStyle/>
          <a:p>
            <a:r>
              <a:rPr lang="zh-CN" altLang="en-US" dirty="0"/>
              <a:t>然后在</a:t>
            </a:r>
            <a:r>
              <a:rPr lang="en-US" altLang="zh-CN" dirty="0" err="1"/>
              <a:t>AndroidManifest</a:t>
            </a:r>
            <a:r>
              <a:rPr lang="zh-CN" altLang="en-US" dirty="0"/>
              <a:t>中对</a:t>
            </a:r>
            <a:r>
              <a:rPr lang="en-US" altLang="zh-CN" dirty="0" err="1"/>
              <a:t>FileProvider</a:t>
            </a:r>
            <a:r>
              <a:rPr lang="zh-CN" altLang="en-US" dirty="0"/>
              <a:t>进行注册即可：</a:t>
            </a:r>
          </a:p>
        </p:txBody>
      </p:sp>
      <p:sp>
        <p:nvSpPr>
          <p:cNvPr id="4" name="矩形 3">
            <a:extLst>
              <a:ext uri="{FF2B5EF4-FFF2-40B4-BE49-F238E27FC236}">
                <a16:creationId xmlns:a16="http://schemas.microsoft.com/office/drawing/2014/main" id="{5DA4AF61-340B-4FB8-A36E-B8FA9E2327CB}"/>
              </a:ext>
            </a:extLst>
          </p:cNvPr>
          <p:cNvSpPr/>
          <p:nvPr/>
        </p:nvSpPr>
        <p:spPr>
          <a:xfrm>
            <a:off x="838198" y="2782593"/>
            <a:ext cx="6519730" cy="2031325"/>
          </a:xfrm>
          <a:prstGeom prst="rect">
            <a:avLst/>
          </a:prstGeom>
        </p:spPr>
        <p:txBody>
          <a:bodyPr wrap="square">
            <a:spAutoFit/>
          </a:bodyPr>
          <a:lstStyle/>
          <a:p>
            <a:r>
              <a:rPr lang="en-US" altLang="zh-CN" sz="1400" dirty="0"/>
              <a:t>&lt;provider</a:t>
            </a:r>
          </a:p>
          <a:p>
            <a:r>
              <a:rPr lang="en-US" altLang="zh-CN" sz="1400" dirty="0"/>
              <a:t>    </a:t>
            </a:r>
            <a:r>
              <a:rPr lang="en-US" altLang="zh-CN" sz="1400" dirty="0" err="1"/>
              <a:t>android:name</a:t>
            </a:r>
            <a:r>
              <a:rPr lang="en-US" altLang="zh-CN" sz="1400" dirty="0"/>
              <a:t>="</a:t>
            </a:r>
            <a:r>
              <a:rPr lang="en-US" altLang="zh-CN" sz="1400" dirty="0" err="1"/>
              <a:t>androidx.core.content.FileProvider</a:t>
            </a:r>
            <a:r>
              <a:rPr lang="en-US" altLang="zh-CN" sz="1400" dirty="0"/>
              <a:t>"</a:t>
            </a:r>
          </a:p>
          <a:p>
            <a:r>
              <a:rPr lang="en-US" altLang="zh-CN" sz="1400" dirty="0"/>
              <a:t>    </a:t>
            </a:r>
            <a:r>
              <a:rPr lang="en-US" altLang="zh-CN" sz="1400" dirty="0" err="1"/>
              <a:t>android:authorities</a:t>
            </a:r>
            <a:r>
              <a:rPr lang="en-US" altLang="zh-CN" sz="1400" dirty="0"/>
              <a:t>="</a:t>
            </a:r>
            <a:r>
              <a:rPr lang="en-US" altLang="zh-CN" sz="1400" dirty="0" err="1"/>
              <a:t>com.example.cameraalbumtest.fileprovider</a:t>
            </a:r>
            <a:r>
              <a:rPr lang="en-US" altLang="zh-CN" sz="1400" dirty="0"/>
              <a:t>"</a:t>
            </a:r>
          </a:p>
          <a:p>
            <a:r>
              <a:rPr lang="en-US" altLang="zh-CN" sz="1400" dirty="0"/>
              <a:t>    </a:t>
            </a:r>
            <a:r>
              <a:rPr lang="en-US" altLang="zh-CN" sz="1400" dirty="0" err="1"/>
              <a:t>android:exported</a:t>
            </a:r>
            <a:r>
              <a:rPr lang="en-US" altLang="zh-CN" sz="1400" dirty="0"/>
              <a:t>="false"</a:t>
            </a:r>
          </a:p>
          <a:p>
            <a:r>
              <a:rPr lang="en-US" altLang="zh-CN" sz="1400" dirty="0"/>
              <a:t>    </a:t>
            </a:r>
            <a:r>
              <a:rPr lang="en-US" altLang="zh-CN" sz="1400" dirty="0" err="1"/>
              <a:t>android:grantUriPermissions</a:t>
            </a:r>
            <a:r>
              <a:rPr lang="en-US" altLang="zh-CN" sz="1400" dirty="0"/>
              <a:t>="true"&gt;</a:t>
            </a:r>
          </a:p>
          <a:p>
            <a:r>
              <a:rPr lang="en-US" altLang="zh-CN" sz="1400" dirty="0"/>
              <a:t>    &lt;meta-data</a:t>
            </a:r>
          </a:p>
          <a:p>
            <a:r>
              <a:rPr lang="en-US" altLang="zh-CN" sz="1400" dirty="0"/>
              <a:t>        </a:t>
            </a:r>
            <a:r>
              <a:rPr lang="en-US" altLang="zh-CN" sz="1400" dirty="0" err="1"/>
              <a:t>android:name</a:t>
            </a:r>
            <a:r>
              <a:rPr lang="en-US" altLang="zh-CN" sz="1400" dirty="0"/>
              <a:t>="</a:t>
            </a:r>
            <a:r>
              <a:rPr lang="en-US" altLang="zh-CN" sz="1400" dirty="0" err="1"/>
              <a:t>android.support.FILE_PROVIDER_PATHS</a:t>
            </a:r>
            <a:r>
              <a:rPr lang="en-US" altLang="zh-CN" sz="1400" dirty="0"/>
              <a:t>"</a:t>
            </a:r>
          </a:p>
          <a:p>
            <a:r>
              <a:rPr lang="en-US" altLang="zh-CN" sz="1400" dirty="0"/>
              <a:t>        </a:t>
            </a:r>
            <a:r>
              <a:rPr lang="en-US" altLang="zh-CN" sz="1400" dirty="0" err="1"/>
              <a:t>android:resource</a:t>
            </a:r>
            <a:r>
              <a:rPr lang="en-US" altLang="zh-CN" sz="1400" dirty="0"/>
              <a:t>="@xml/</a:t>
            </a:r>
            <a:r>
              <a:rPr lang="en-US" altLang="zh-CN" sz="1400" dirty="0" err="1"/>
              <a:t>file_paths</a:t>
            </a:r>
            <a:r>
              <a:rPr lang="en-US" altLang="zh-CN" sz="1400" dirty="0"/>
              <a:t>" /&gt;</a:t>
            </a:r>
          </a:p>
          <a:p>
            <a:r>
              <a:rPr lang="en-US" altLang="zh-CN" sz="1400" dirty="0"/>
              <a:t>&lt;/provider&gt;</a:t>
            </a:r>
          </a:p>
        </p:txBody>
      </p:sp>
      <p:sp>
        <p:nvSpPr>
          <p:cNvPr id="6" name="矩形 5">
            <a:extLst>
              <a:ext uri="{FF2B5EF4-FFF2-40B4-BE49-F238E27FC236}">
                <a16:creationId xmlns:a16="http://schemas.microsoft.com/office/drawing/2014/main" id="{B1BBAFAD-9989-4FF6-9128-404B7705F7E1}"/>
              </a:ext>
            </a:extLst>
          </p:cNvPr>
          <p:cNvSpPr/>
          <p:nvPr/>
        </p:nvSpPr>
        <p:spPr>
          <a:xfrm>
            <a:off x="838198" y="5028487"/>
            <a:ext cx="5656606" cy="646331"/>
          </a:xfrm>
          <a:prstGeom prst="rect">
            <a:avLst/>
          </a:prstGeom>
        </p:spPr>
        <p:txBody>
          <a:bodyPr wrap="square">
            <a:spAutoFit/>
          </a:bodyPr>
          <a:lstStyle/>
          <a:p>
            <a:r>
              <a:rPr lang="zh-CN" altLang="en-US" dirty="0"/>
              <a:t>现在就可以打开相机进行拍照了，最终的运行结果如右图所示。</a:t>
            </a:r>
          </a:p>
        </p:txBody>
      </p:sp>
    </p:spTree>
    <p:extLst>
      <p:ext uri="{BB962C8B-B14F-4D97-AF65-F5344CB8AC3E}">
        <p14:creationId xmlns:p14="http://schemas.microsoft.com/office/powerpoint/2010/main" val="1440641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从相册中选择图片</a:t>
            </a:r>
          </a:p>
        </p:txBody>
      </p:sp>
      <p:sp>
        <p:nvSpPr>
          <p:cNvPr id="8" name="矩形 7">
            <a:extLst>
              <a:ext uri="{FF2B5EF4-FFF2-40B4-BE49-F238E27FC236}">
                <a16:creationId xmlns:a16="http://schemas.microsoft.com/office/drawing/2014/main" id="{DC09C1D0-9291-4759-A115-CC21729B1056}"/>
              </a:ext>
            </a:extLst>
          </p:cNvPr>
          <p:cNvSpPr/>
          <p:nvPr/>
        </p:nvSpPr>
        <p:spPr>
          <a:xfrm>
            <a:off x="838198" y="878186"/>
            <a:ext cx="10322607" cy="923330"/>
          </a:xfrm>
          <a:prstGeom prst="rect">
            <a:avLst/>
          </a:prstGeom>
        </p:spPr>
        <p:txBody>
          <a:bodyPr wrap="square">
            <a:spAutoFit/>
          </a:bodyPr>
          <a:lstStyle/>
          <a:p>
            <a:r>
              <a:rPr lang="zh-CN" altLang="en-US" dirty="0"/>
              <a:t>虽然调用摄像头拍照既方便又快捷，但我们并不是每次都需要当场拍一张照片的。因为每个人的手机相册里应该都会存有许多张图片，直接从相册里选取一张现有的图片会比打开相机拍一张照片更加常用。示例代码如下：</a:t>
            </a:r>
          </a:p>
        </p:txBody>
      </p:sp>
      <p:sp>
        <p:nvSpPr>
          <p:cNvPr id="3" name="矩形 2">
            <a:extLst>
              <a:ext uri="{FF2B5EF4-FFF2-40B4-BE49-F238E27FC236}">
                <a16:creationId xmlns:a16="http://schemas.microsoft.com/office/drawing/2014/main" id="{6D2D229A-9954-41EC-8677-B738E035F11C}"/>
              </a:ext>
            </a:extLst>
          </p:cNvPr>
          <p:cNvSpPr/>
          <p:nvPr/>
        </p:nvSpPr>
        <p:spPr>
          <a:xfrm>
            <a:off x="838198" y="2106360"/>
            <a:ext cx="10237151" cy="4555093"/>
          </a:xfrm>
          <a:prstGeom prst="rect">
            <a:avLst/>
          </a:prstGeom>
        </p:spPr>
        <p:txBody>
          <a:bodyPr wrap="square">
            <a:spAutoFit/>
          </a:bodyPr>
          <a:lstStyle/>
          <a:p>
            <a:r>
              <a:rPr lang="zh-CN" altLang="en-US" sz="1000" dirty="0"/>
              <a:t>class MainActivity : AppCompatActivity() {</a:t>
            </a:r>
          </a:p>
          <a:p>
            <a:endParaRPr lang="zh-CN" altLang="en-US" sz="1000" dirty="0"/>
          </a:p>
          <a:p>
            <a:r>
              <a:rPr lang="zh-CN" altLang="en-US" sz="1000" dirty="0"/>
              <a:t>    override fun onCreate(savedInstanceState: Bundle?) {</a:t>
            </a:r>
            <a:endParaRPr lang="en-US" altLang="zh-CN" sz="1000" dirty="0"/>
          </a:p>
          <a:p>
            <a:r>
              <a:rPr lang="en-US" altLang="zh-CN" sz="1000" dirty="0"/>
              <a:t>        </a:t>
            </a:r>
            <a:r>
              <a:rPr lang="zh-CN" altLang="en-US" sz="1000" dirty="0"/>
              <a:t>val intent = Intent(Intent.ACTION_OPEN_DOCUMENT)</a:t>
            </a:r>
          </a:p>
          <a:p>
            <a:r>
              <a:rPr lang="zh-CN" altLang="en-US" sz="1000" dirty="0"/>
              <a:t>        intent.addCategory(Intent.CATEGORY_OPENABLE) </a:t>
            </a:r>
            <a:endParaRPr lang="en-US" altLang="zh-CN" sz="1000" dirty="0"/>
          </a:p>
          <a:p>
            <a:r>
              <a:rPr lang="zh-CN" altLang="en-US" sz="1000" dirty="0"/>
              <a:t>        intent.type = "image/*"</a:t>
            </a:r>
          </a:p>
          <a:p>
            <a:r>
              <a:rPr lang="zh-CN" altLang="en-US" sz="1000" dirty="0"/>
              <a:t>        startActivityForResult(intent, fromAlbum)</a:t>
            </a:r>
          </a:p>
          <a:p>
            <a:r>
              <a:rPr lang="zh-CN" altLang="en-US" sz="1000" dirty="0"/>
              <a:t>    }</a:t>
            </a:r>
          </a:p>
          <a:p>
            <a:endParaRPr lang="zh-CN" altLang="en-US" sz="1000" dirty="0"/>
          </a:p>
          <a:p>
            <a:r>
              <a:rPr lang="zh-CN" altLang="en-US" sz="1000" dirty="0"/>
              <a:t>    override fun onActivityResult(requestCode: Int, resultCode: Int, data: Intent?) {</a:t>
            </a:r>
          </a:p>
          <a:p>
            <a:r>
              <a:rPr lang="zh-CN" altLang="en-US" sz="1000" dirty="0"/>
              <a:t>        super.onActivityResult(requestCode, resultCode, data)</a:t>
            </a:r>
          </a:p>
          <a:p>
            <a:r>
              <a:rPr lang="zh-CN" altLang="en-US" sz="1000" dirty="0"/>
              <a:t>        when (requestCode) {</a:t>
            </a:r>
          </a:p>
          <a:p>
            <a:r>
              <a:rPr lang="zh-CN" altLang="en-US" sz="1000" dirty="0"/>
              <a:t>            fromAlbum -&gt; {</a:t>
            </a:r>
          </a:p>
          <a:p>
            <a:r>
              <a:rPr lang="zh-CN" altLang="en-US" sz="1000" dirty="0"/>
              <a:t>                if (resultCode == Activity.RESULT_OK &amp;&amp; data != null) {</a:t>
            </a:r>
          </a:p>
          <a:p>
            <a:r>
              <a:rPr lang="zh-CN" altLang="en-US" sz="1000" dirty="0"/>
              <a:t>                    data.data?.let { uri -&gt;</a:t>
            </a:r>
          </a:p>
          <a:p>
            <a:r>
              <a:rPr lang="zh-CN" altLang="en-US" sz="1000" dirty="0"/>
              <a:t>                        val bitmap = getBitmapFromUri(uri)</a:t>
            </a:r>
          </a:p>
          <a:p>
            <a:r>
              <a:rPr lang="zh-CN" altLang="en-US" sz="1000" dirty="0"/>
              <a:t>                        imageView.setImageBitmap(bitmap)</a:t>
            </a:r>
          </a:p>
          <a:p>
            <a:r>
              <a:rPr lang="zh-CN" altLang="en-US" sz="1000" dirty="0"/>
              <a:t>                    }</a:t>
            </a:r>
          </a:p>
          <a:p>
            <a:r>
              <a:rPr lang="zh-CN" altLang="en-US" sz="1000" dirty="0"/>
              <a:t>                }</a:t>
            </a:r>
          </a:p>
          <a:p>
            <a:r>
              <a:rPr lang="zh-CN" altLang="en-US" sz="1000" dirty="0"/>
              <a:t>            }</a:t>
            </a:r>
          </a:p>
          <a:p>
            <a:r>
              <a:rPr lang="zh-CN" altLang="en-US" sz="1000" dirty="0"/>
              <a:t>        }</a:t>
            </a:r>
          </a:p>
          <a:p>
            <a:r>
              <a:rPr lang="zh-CN" altLang="en-US" sz="1000" dirty="0"/>
              <a:t>    }</a:t>
            </a:r>
          </a:p>
          <a:p>
            <a:endParaRPr lang="zh-CN" altLang="en-US" sz="1000" dirty="0"/>
          </a:p>
          <a:p>
            <a:r>
              <a:rPr lang="zh-CN" altLang="en-US" sz="1000" dirty="0"/>
              <a:t>    private fun getBitmapFromUri(uri: Uri) = contentResolver.openFileDescriptor(uri, "r")?.use {</a:t>
            </a:r>
          </a:p>
          <a:p>
            <a:r>
              <a:rPr lang="zh-CN" altLang="en-US" sz="1000" dirty="0"/>
              <a:t>        BitmapFactory.decodeFileDescriptor(it.fileDescriptor)</a:t>
            </a:r>
          </a:p>
          <a:p>
            <a:r>
              <a:rPr lang="zh-CN" altLang="en-US" sz="1000" dirty="0"/>
              <a:t>    }</a:t>
            </a:r>
          </a:p>
          <a:p>
            <a:r>
              <a:rPr lang="zh-CN" altLang="en-US" sz="1000" dirty="0"/>
              <a:t>    …</a:t>
            </a:r>
          </a:p>
          <a:p>
            <a:r>
              <a:rPr lang="zh-CN" altLang="en-US" sz="1000" dirty="0"/>
              <a:t>}</a:t>
            </a:r>
          </a:p>
        </p:txBody>
      </p:sp>
    </p:spTree>
    <p:extLst>
      <p:ext uri="{BB962C8B-B14F-4D97-AF65-F5344CB8AC3E}">
        <p14:creationId xmlns:p14="http://schemas.microsoft.com/office/powerpoint/2010/main" val="2078680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A7746554-272C-480B-BDF1-81CAEE3BCF42}"/>
              </a:ext>
            </a:extLst>
          </p:cNvPr>
          <p:cNvPicPr/>
          <p:nvPr/>
        </p:nvPicPr>
        <p:blipFill>
          <a:blip r:embed="rId2">
            <a:extLst>
              <a:ext uri="{28A0092B-C50C-407E-A947-70E740481C1C}">
                <a14:useLocalDpi xmlns:a14="http://schemas.microsoft.com/office/drawing/2010/main" val="0"/>
              </a:ext>
            </a:extLst>
          </a:blip>
          <a:stretch>
            <a:fillRect/>
          </a:stretch>
        </p:blipFill>
        <p:spPr>
          <a:xfrm>
            <a:off x="3532859" y="1954774"/>
            <a:ext cx="2258455" cy="3981800"/>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从相册中选择图片</a:t>
            </a:r>
          </a:p>
        </p:txBody>
      </p:sp>
      <p:sp>
        <p:nvSpPr>
          <p:cNvPr id="8" name="矩形 7">
            <a:extLst>
              <a:ext uri="{FF2B5EF4-FFF2-40B4-BE49-F238E27FC236}">
                <a16:creationId xmlns:a16="http://schemas.microsoft.com/office/drawing/2014/main" id="{DC09C1D0-9291-4759-A115-CC21729B1056}"/>
              </a:ext>
            </a:extLst>
          </p:cNvPr>
          <p:cNvSpPr/>
          <p:nvPr/>
        </p:nvSpPr>
        <p:spPr>
          <a:xfrm>
            <a:off x="838200" y="1199261"/>
            <a:ext cx="7647775" cy="646331"/>
          </a:xfrm>
          <a:prstGeom prst="rect">
            <a:avLst/>
          </a:prstGeom>
        </p:spPr>
        <p:txBody>
          <a:bodyPr wrap="square">
            <a:spAutoFit/>
          </a:bodyPr>
          <a:lstStyle/>
          <a:p>
            <a:r>
              <a:rPr lang="zh-CN" altLang="en-US" dirty="0"/>
              <a:t>现在就可以打开相册选择图片了，最终的运行结果如下图所示。</a:t>
            </a:r>
          </a:p>
          <a:p>
            <a:endParaRPr lang="zh-CN" altLang="en-US" dirty="0"/>
          </a:p>
        </p:txBody>
      </p:sp>
    </p:spTree>
    <p:extLst>
      <p:ext uri="{BB962C8B-B14F-4D97-AF65-F5344CB8AC3E}">
        <p14:creationId xmlns:p14="http://schemas.microsoft.com/office/powerpoint/2010/main" val="9480383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播放多媒体文件</a:t>
            </a:r>
          </a:p>
        </p:txBody>
      </p:sp>
    </p:spTree>
    <p:extLst>
      <p:ext uri="{BB962C8B-B14F-4D97-AF65-F5344CB8AC3E}">
        <p14:creationId xmlns:p14="http://schemas.microsoft.com/office/powerpoint/2010/main" val="3770182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播放多媒体文件</a:t>
            </a:r>
          </a:p>
        </p:txBody>
      </p:sp>
      <p:sp>
        <p:nvSpPr>
          <p:cNvPr id="8" name="矩形 7">
            <a:extLst>
              <a:ext uri="{FF2B5EF4-FFF2-40B4-BE49-F238E27FC236}">
                <a16:creationId xmlns:a16="http://schemas.microsoft.com/office/drawing/2014/main" id="{DC09C1D0-9291-4759-A115-CC21729B1056}"/>
              </a:ext>
            </a:extLst>
          </p:cNvPr>
          <p:cNvSpPr/>
          <p:nvPr/>
        </p:nvSpPr>
        <p:spPr>
          <a:xfrm>
            <a:off x="838200" y="2411330"/>
            <a:ext cx="10322607" cy="923330"/>
          </a:xfrm>
          <a:prstGeom prst="rect">
            <a:avLst/>
          </a:prstGeom>
        </p:spPr>
        <p:txBody>
          <a:bodyPr wrap="square">
            <a:spAutoFit/>
          </a:bodyPr>
          <a:lstStyle/>
          <a:p>
            <a:r>
              <a:rPr lang="zh-CN" altLang="en-US" dirty="0"/>
              <a:t>手机上最常见的休闲方式毫无疑问就是听音乐和看电影了，随着移动设备的普及，越来越多的人可以随时享受优美的音乐，观看精彩的电影。</a:t>
            </a:r>
            <a:r>
              <a:rPr lang="en-US" altLang="zh-CN" dirty="0"/>
              <a:t>Android</a:t>
            </a:r>
            <a:r>
              <a:rPr lang="zh-CN" altLang="en-US" dirty="0"/>
              <a:t>在播放音频和视频方面做了相当不错的支持，它提供了一套较为完整的</a:t>
            </a:r>
            <a:r>
              <a:rPr lang="en-US" altLang="zh-CN" dirty="0"/>
              <a:t>API</a:t>
            </a:r>
            <a:r>
              <a:rPr lang="zh-CN" altLang="en-US" dirty="0"/>
              <a:t>，使得开发者可以很轻松地编写出一个简易的音频或视频播放器。</a:t>
            </a:r>
          </a:p>
        </p:txBody>
      </p:sp>
    </p:spTree>
    <p:extLst>
      <p:ext uri="{BB962C8B-B14F-4D97-AF65-F5344CB8AC3E}">
        <p14:creationId xmlns:p14="http://schemas.microsoft.com/office/powerpoint/2010/main" val="3718476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播放音频</a:t>
            </a:r>
          </a:p>
        </p:txBody>
      </p:sp>
      <p:sp>
        <p:nvSpPr>
          <p:cNvPr id="8" name="矩形 7">
            <a:extLst>
              <a:ext uri="{FF2B5EF4-FFF2-40B4-BE49-F238E27FC236}">
                <a16:creationId xmlns:a16="http://schemas.microsoft.com/office/drawing/2014/main" id="{DC09C1D0-9291-4759-A115-CC21729B1056}"/>
              </a:ext>
            </a:extLst>
          </p:cNvPr>
          <p:cNvSpPr/>
          <p:nvPr/>
        </p:nvSpPr>
        <p:spPr>
          <a:xfrm>
            <a:off x="838200" y="878186"/>
            <a:ext cx="10322607" cy="923330"/>
          </a:xfrm>
          <a:prstGeom prst="rect">
            <a:avLst/>
          </a:prstGeom>
        </p:spPr>
        <p:txBody>
          <a:bodyPr wrap="square">
            <a:spAutoFit/>
          </a:bodyPr>
          <a:lstStyle/>
          <a:p>
            <a:r>
              <a:rPr lang="zh-CN" altLang="en-US" dirty="0"/>
              <a:t>在</a:t>
            </a:r>
            <a:r>
              <a:rPr lang="en-US" altLang="zh-CN" dirty="0"/>
              <a:t>Android</a:t>
            </a:r>
            <a:r>
              <a:rPr lang="zh-CN" altLang="en-US" dirty="0"/>
              <a:t>中播放音频文件一般都是使用</a:t>
            </a:r>
            <a:r>
              <a:rPr lang="en-US" altLang="zh-CN" dirty="0" err="1"/>
              <a:t>MediaPlayer</a:t>
            </a:r>
            <a:r>
              <a:rPr lang="zh-CN" altLang="en-US" dirty="0"/>
              <a:t>类实现的，它对多种格式的音频文件提供了非常全面的控制方法，从而使播放音乐的工作变得十分简单。下表列出了</a:t>
            </a:r>
            <a:r>
              <a:rPr lang="en-US" altLang="zh-CN" dirty="0" err="1"/>
              <a:t>MediaPlayer</a:t>
            </a:r>
            <a:r>
              <a:rPr lang="zh-CN" altLang="en-US" dirty="0"/>
              <a:t>类中一些较为常用的控制方法。</a:t>
            </a:r>
          </a:p>
        </p:txBody>
      </p:sp>
      <p:graphicFrame>
        <p:nvGraphicFramePr>
          <p:cNvPr id="3" name="表格 2">
            <a:extLst>
              <a:ext uri="{FF2B5EF4-FFF2-40B4-BE49-F238E27FC236}">
                <a16:creationId xmlns:a16="http://schemas.microsoft.com/office/drawing/2014/main" id="{1DC7E2AA-5867-4ABE-A0B7-05170C20C21C}"/>
              </a:ext>
            </a:extLst>
          </p:cNvPr>
          <p:cNvGraphicFramePr>
            <a:graphicFrameLocks noGrp="1"/>
          </p:cNvGraphicFramePr>
          <p:nvPr>
            <p:extLst>
              <p:ext uri="{D42A27DB-BD31-4B8C-83A1-F6EECF244321}">
                <p14:modId xmlns:p14="http://schemas.microsoft.com/office/powerpoint/2010/main" val="2970030461"/>
              </p:ext>
            </p:extLst>
          </p:nvPr>
        </p:nvGraphicFramePr>
        <p:xfrm>
          <a:off x="2004385" y="1908557"/>
          <a:ext cx="7446252" cy="4172861"/>
        </p:xfrm>
        <a:graphic>
          <a:graphicData uri="http://schemas.openxmlformats.org/drawingml/2006/table">
            <a:tbl>
              <a:tblPr>
                <a:tableStyleId>{5C22544A-7EE6-4342-B048-85BDC9FD1C3A}</a:tableStyleId>
              </a:tblPr>
              <a:tblGrid>
                <a:gridCol w="2239683">
                  <a:extLst>
                    <a:ext uri="{9D8B030D-6E8A-4147-A177-3AD203B41FA5}">
                      <a16:colId xmlns:a16="http://schemas.microsoft.com/office/drawing/2014/main" val="308508346"/>
                    </a:ext>
                  </a:extLst>
                </a:gridCol>
                <a:gridCol w="5206569">
                  <a:extLst>
                    <a:ext uri="{9D8B030D-6E8A-4147-A177-3AD203B41FA5}">
                      <a16:colId xmlns:a16="http://schemas.microsoft.com/office/drawing/2014/main" val="3354827925"/>
                    </a:ext>
                  </a:extLst>
                </a:gridCol>
              </a:tblGrid>
              <a:tr h="379351">
                <a:tc>
                  <a:txBody>
                    <a:bodyPr/>
                    <a:lstStyle/>
                    <a:p>
                      <a:pPr indent="127000" algn="ctr">
                        <a:spcBef>
                          <a:spcPts val="120"/>
                        </a:spcBef>
                        <a:spcAft>
                          <a:spcPts val="120"/>
                        </a:spcAft>
                      </a:pPr>
                      <a:r>
                        <a:rPr lang="zh-CN" sz="1200" b="1" kern="950" dirty="0">
                          <a:effectLst/>
                        </a:rPr>
                        <a:t>方法名</a:t>
                      </a:r>
                      <a:endParaRPr lang="zh-CN" sz="1200" b="1" kern="950" dirty="0">
                        <a:effectLst/>
                        <a:latin typeface="Times New Roman" panose="02020603050405020304" pitchFamily="18" charset="0"/>
                        <a:ea typeface="方正书宋简体"/>
                      </a:endParaRPr>
                    </a:p>
                  </a:txBody>
                  <a:tcPr marL="68580" marR="68580" marT="0" marB="0" anchor="ctr"/>
                </a:tc>
                <a:tc>
                  <a:txBody>
                    <a:bodyPr/>
                    <a:lstStyle/>
                    <a:p>
                      <a:pPr indent="127000" algn="ctr">
                        <a:spcBef>
                          <a:spcPts val="120"/>
                        </a:spcBef>
                        <a:spcAft>
                          <a:spcPts val="120"/>
                        </a:spcAft>
                      </a:pPr>
                      <a:r>
                        <a:rPr lang="zh-CN" sz="1200" b="1" kern="950" dirty="0">
                          <a:effectLst/>
                        </a:rPr>
                        <a:t>功能描述</a:t>
                      </a:r>
                      <a:endParaRPr lang="zh-CN" sz="1200" b="1"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1243663380"/>
                  </a:ext>
                </a:extLst>
              </a:tr>
              <a:tr h="379351">
                <a:tc>
                  <a:txBody>
                    <a:bodyPr/>
                    <a:lstStyle/>
                    <a:p>
                      <a:pPr indent="313690" algn="l">
                        <a:spcBef>
                          <a:spcPts val="120"/>
                        </a:spcBef>
                        <a:spcAft>
                          <a:spcPts val="120"/>
                        </a:spcAft>
                      </a:pPr>
                      <a:r>
                        <a:rPr lang="en-US" sz="1200" kern="950" spc="-20" dirty="0" err="1">
                          <a:effectLst/>
                        </a:rPr>
                        <a:t>setDataSource</a:t>
                      </a:r>
                      <a:r>
                        <a:rPr lang="en-US" sz="1200" kern="950" spc="-20" dirty="0">
                          <a:effectLst/>
                        </a:rPr>
                        <a:t>()</a:t>
                      </a:r>
                      <a:endParaRPr lang="zh-CN" sz="1200" kern="950" dirty="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a:effectLst/>
                        </a:rPr>
                        <a:t>设置要播放的音频文件的位置</a:t>
                      </a:r>
                      <a:endParaRPr lang="zh-CN" sz="1200" kern="95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196990818"/>
                  </a:ext>
                </a:extLst>
              </a:tr>
              <a:tr h="379351">
                <a:tc>
                  <a:txBody>
                    <a:bodyPr/>
                    <a:lstStyle/>
                    <a:p>
                      <a:pPr indent="313690" algn="l">
                        <a:spcBef>
                          <a:spcPts val="120"/>
                        </a:spcBef>
                        <a:spcAft>
                          <a:spcPts val="120"/>
                        </a:spcAft>
                      </a:pPr>
                      <a:r>
                        <a:rPr lang="en-US" sz="1200" kern="950" spc="-20" dirty="0">
                          <a:effectLst/>
                        </a:rPr>
                        <a:t>prepare()</a:t>
                      </a:r>
                      <a:endParaRPr lang="zh-CN" sz="1200" kern="950" dirty="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在开始播放之前调用，以完成准备工作</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568288960"/>
                  </a:ext>
                </a:extLst>
              </a:tr>
              <a:tr h="379351">
                <a:tc>
                  <a:txBody>
                    <a:bodyPr/>
                    <a:lstStyle/>
                    <a:p>
                      <a:pPr indent="313690" algn="l">
                        <a:spcBef>
                          <a:spcPts val="120"/>
                        </a:spcBef>
                        <a:spcAft>
                          <a:spcPts val="120"/>
                        </a:spcAft>
                      </a:pPr>
                      <a:r>
                        <a:rPr lang="en-US" sz="1200" kern="950" spc="-20">
                          <a:effectLst/>
                        </a:rPr>
                        <a:t>start()</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开始或继续播放音频</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2394894301"/>
                  </a:ext>
                </a:extLst>
              </a:tr>
              <a:tr h="379351">
                <a:tc>
                  <a:txBody>
                    <a:bodyPr/>
                    <a:lstStyle/>
                    <a:p>
                      <a:pPr indent="313690" algn="l">
                        <a:spcBef>
                          <a:spcPts val="120"/>
                        </a:spcBef>
                        <a:spcAft>
                          <a:spcPts val="120"/>
                        </a:spcAft>
                      </a:pPr>
                      <a:r>
                        <a:rPr lang="en-US" sz="1200" kern="950" spc="-20">
                          <a:effectLst/>
                        </a:rPr>
                        <a:t>pause()</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暂停播放音频</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856184852"/>
                  </a:ext>
                </a:extLst>
              </a:tr>
              <a:tr h="379351">
                <a:tc>
                  <a:txBody>
                    <a:bodyPr/>
                    <a:lstStyle/>
                    <a:p>
                      <a:pPr indent="313690" algn="l">
                        <a:spcBef>
                          <a:spcPts val="120"/>
                        </a:spcBef>
                        <a:spcAft>
                          <a:spcPts val="120"/>
                        </a:spcAft>
                      </a:pPr>
                      <a:r>
                        <a:rPr lang="en-US" sz="1200" kern="950" spc="-20">
                          <a:effectLst/>
                        </a:rPr>
                        <a:t>reset()</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将</a:t>
                      </a:r>
                      <a:r>
                        <a:rPr lang="en-US" sz="1200" kern="950" dirty="0" err="1">
                          <a:effectLst/>
                        </a:rPr>
                        <a:t>MediaPlayer</a:t>
                      </a:r>
                      <a:r>
                        <a:rPr lang="zh-CN" sz="1200" kern="950" dirty="0">
                          <a:effectLst/>
                        </a:rPr>
                        <a:t>对象重置到刚刚创建的状态</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2831243845"/>
                  </a:ext>
                </a:extLst>
              </a:tr>
              <a:tr h="379351">
                <a:tc>
                  <a:txBody>
                    <a:bodyPr/>
                    <a:lstStyle/>
                    <a:p>
                      <a:pPr indent="313690" algn="l">
                        <a:spcBef>
                          <a:spcPts val="120"/>
                        </a:spcBef>
                        <a:spcAft>
                          <a:spcPts val="120"/>
                        </a:spcAft>
                      </a:pPr>
                      <a:r>
                        <a:rPr lang="en-US" sz="1200" kern="950" spc="-20">
                          <a:effectLst/>
                        </a:rPr>
                        <a:t>seekTo()</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从指定的位置开始播放音频</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429229891"/>
                  </a:ext>
                </a:extLst>
              </a:tr>
              <a:tr h="379351">
                <a:tc>
                  <a:txBody>
                    <a:bodyPr/>
                    <a:lstStyle/>
                    <a:p>
                      <a:pPr indent="313690" algn="l">
                        <a:spcBef>
                          <a:spcPts val="120"/>
                        </a:spcBef>
                        <a:spcAft>
                          <a:spcPts val="120"/>
                        </a:spcAft>
                      </a:pPr>
                      <a:r>
                        <a:rPr lang="en-US" sz="1200" kern="950" spc="-20">
                          <a:effectLst/>
                        </a:rPr>
                        <a:t>stop()</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停止播放音频。调用后的</a:t>
                      </a:r>
                      <a:r>
                        <a:rPr lang="en-US" sz="1200" kern="950" dirty="0" err="1">
                          <a:effectLst/>
                        </a:rPr>
                        <a:t>MediaPlayer</a:t>
                      </a:r>
                      <a:r>
                        <a:rPr lang="zh-CN" sz="1200" kern="950" dirty="0">
                          <a:effectLst/>
                        </a:rPr>
                        <a:t>对象无法再播放音频</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526007253"/>
                  </a:ext>
                </a:extLst>
              </a:tr>
              <a:tr h="379351">
                <a:tc>
                  <a:txBody>
                    <a:bodyPr/>
                    <a:lstStyle/>
                    <a:p>
                      <a:pPr indent="313690" algn="l">
                        <a:spcBef>
                          <a:spcPts val="120"/>
                        </a:spcBef>
                        <a:spcAft>
                          <a:spcPts val="120"/>
                        </a:spcAft>
                      </a:pPr>
                      <a:r>
                        <a:rPr lang="en-US" sz="1200" kern="950" spc="-20">
                          <a:effectLst/>
                        </a:rPr>
                        <a:t>release()</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释放与</a:t>
                      </a:r>
                      <a:r>
                        <a:rPr lang="en-US" sz="1200" kern="950" dirty="0" err="1">
                          <a:effectLst/>
                        </a:rPr>
                        <a:t>MediaPlayer</a:t>
                      </a:r>
                      <a:r>
                        <a:rPr lang="zh-CN" sz="1200" kern="950" dirty="0">
                          <a:effectLst/>
                        </a:rPr>
                        <a:t>对象相关的资源</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2085903537"/>
                  </a:ext>
                </a:extLst>
              </a:tr>
              <a:tr h="379351">
                <a:tc>
                  <a:txBody>
                    <a:bodyPr/>
                    <a:lstStyle/>
                    <a:p>
                      <a:pPr indent="313690" algn="l">
                        <a:spcBef>
                          <a:spcPts val="120"/>
                        </a:spcBef>
                        <a:spcAft>
                          <a:spcPts val="120"/>
                        </a:spcAft>
                      </a:pPr>
                      <a:r>
                        <a:rPr lang="en-US" sz="1200" kern="950" spc="-20">
                          <a:effectLst/>
                        </a:rPr>
                        <a:t>isPlaying()</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判断当前</a:t>
                      </a:r>
                      <a:r>
                        <a:rPr lang="en-US" sz="1200" kern="950" dirty="0" err="1">
                          <a:effectLst/>
                        </a:rPr>
                        <a:t>MediaPlayer</a:t>
                      </a:r>
                      <a:r>
                        <a:rPr lang="zh-CN" sz="1200" kern="950" dirty="0">
                          <a:effectLst/>
                        </a:rPr>
                        <a:t>是否正在播放音频</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322397838"/>
                  </a:ext>
                </a:extLst>
              </a:tr>
              <a:tr h="379351">
                <a:tc>
                  <a:txBody>
                    <a:bodyPr/>
                    <a:lstStyle/>
                    <a:p>
                      <a:pPr indent="313690" algn="l">
                        <a:spcBef>
                          <a:spcPts val="120"/>
                        </a:spcBef>
                        <a:spcAft>
                          <a:spcPts val="120"/>
                        </a:spcAft>
                      </a:pPr>
                      <a:r>
                        <a:rPr lang="en-US" sz="1200" kern="950" spc="-20">
                          <a:effectLst/>
                        </a:rPr>
                        <a:t>getDuration()</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372745" algn="l">
                        <a:spcBef>
                          <a:spcPts val="120"/>
                        </a:spcBef>
                        <a:spcAft>
                          <a:spcPts val="120"/>
                        </a:spcAft>
                      </a:pPr>
                      <a:r>
                        <a:rPr lang="zh-CN" sz="1200" kern="950" dirty="0">
                          <a:effectLst/>
                        </a:rPr>
                        <a:t>获取载入的音频文件的时长</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172696554"/>
                  </a:ext>
                </a:extLst>
              </a:tr>
            </a:tbl>
          </a:graphicData>
        </a:graphic>
      </p:graphicFrame>
    </p:spTree>
    <p:extLst>
      <p:ext uri="{BB962C8B-B14F-4D97-AF65-F5344CB8AC3E}">
        <p14:creationId xmlns:p14="http://schemas.microsoft.com/office/powerpoint/2010/main" val="3304279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zh-CN" altLang="en-US" sz="3200" dirty="0"/>
              <a:t>使用通知</a:t>
            </a:r>
          </a:p>
        </p:txBody>
      </p:sp>
    </p:spTree>
    <p:extLst>
      <p:ext uri="{BB962C8B-B14F-4D97-AF65-F5344CB8AC3E}">
        <p14:creationId xmlns:p14="http://schemas.microsoft.com/office/powerpoint/2010/main" val="2893472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播放音频</a:t>
            </a:r>
          </a:p>
        </p:txBody>
      </p:sp>
      <p:sp>
        <p:nvSpPr>
          <p:cNvPr id="8" name="矩形 7">
            <a:extLst>
              <a:ext uri="{FF2B5EF4-FFF2-40B4-BE49-F238E27FC236}">
                <a16:creationId xmlns:a16="http://schemas.microsoft.com/office/drawing/2014/main" id="{DC09C1D0-9291-4759-A115-CC21729B1056}"/>
              </a:ext>
            </a:extLst>
          </p:cNvPr>
          <p:cNvSpPr/>
          <p:nvPr/>
        </p:nvSpPr>
        <p:spPr>
          <a:xfrm>
            <a:off x="838199" y="925229"/>
            <a:ext cx="10322607" cy="369332"/>
          </a:xfrm>
          <a:prstGeom prst="rect">
            <a:avLst/>
          </a:prstGeom>
        </p:spPr>
        <p:txBody>
          <a:bodyPr wrap="square">
            <a:spAutoFit/>
          </a:bodyPr>
          <a:lstStyle/>
          <a:p>
            <a:r>
              <a:rPr lang="zh-CN" altLang="en-US" dirty="0"/>
              <a:t>一个简单的音乐播放器示例代码如下：</a:t>
            </a:r>
          </a:p>
        </p:txBody>
      </p:sp>
      <p:sp>
        <p:nvSpPr>
          <p:cNvPr id="4" name="矩形 3">
            <a:extLst>
              <a:ext uri="{FF2B5EF4-FFF2-40B4-BE49-F238E27FC236}">
                <a16:creationId xmlns:a16="http://schemas.microsoft.com/office/drawing/2014/main" id="{92317B6D-3669-4EE4-8964-5DBA96EBF695}"/>
              </a:ext>
            </a:extLst>
          </p:cNvPr>
          <p:cNvSpPr/>
          <p:nvPr/>
        </p:nvSpPr>
        <p:spPr>
          <a:xfrm>
            <a:off x="838199" y="1294561"/>
            <a:ext cx="7835782" cy="5632311"/>
          </a:xfrm>
          <a:prstGeom prst="rect">
            <a:avLst/>
          </a:prstGeom>
        </p:spPr>
        <p:txBody>
          <a:bodyPr wrap="square">
            <a:spAutoFit/>
          </a:bodyPr>
          <a:lstStyle/>
          <a:p>
            <a:r>
              <a:rPr lang="zh-CN" altLang="en-US" sz="900" dirty="0"/>
              <a:t>class MainActivity : AppCompatActivity() {</a:t>
            </a:r>
          </a:p>
          <a:p>
            <a:endParaRPr lang="zh-CN" altLang="en-US" sz="900" dirty="0"/>
          </a:p>
          <a:p>
            <a:r>
              <a:rPr lang="zh-CN" altLang="en-US" sz="900" dirty="0"/>
              <a:t>    private val mediaPlayer = MediaPlayer()</a:t>
            </a:r>
          </a:p>
          <a:p>
            <a:endParaRPr lang="zh-CN" altLang="en-US" sz="900" dirty="0"/>
          </a:p>
          <a:p>
            <a:r>
              <a:rPr lang="zh-CN" altLang="en-US" sz="900" dirty="0"/>
              <a:t>    override fun onCreate(savedInstanceState: Bundle?) {</a:t>
            </a:r>
          </a:p>
          <a:p>
            <a:r>
              <a:rPr lang="zh-CN" altLang="en-US" sz="900" dirty="0"/>
              <a:t>        super.onCreate(savedInstanceState)</a:t>
            </a:r>
          </a:p>
          <a:p>
            <a:r>
              <a:rPr lang="zh-CN" altLang="en-US" sz="900" dirty="0"/>
              <a:t>        setContentView(R.layout.activity_main)</a:t>
            </a:r>
          </a:p>
          <a:p>
            <a:r>
              <a:rPr lang="zh-CN" altLang="en-US" sz="900" dirty="0"/>
              <a:t>        initMediaPlayer()</a:t>
            </a:r>
          </a:p>
          <a:p>
            <a:r>
              <a:rPr lang="zh-CN" altLang="en-US" sz="900" dirty="0"/>
              <a:t>        play.setOnClickListener {</a:t>
            </a:r>
          </a:p>
          <a:p>
            <a:r>
              <a:rPr lang="zh-CN" altLang="en-US" sz="900" dirty="0"/>
              <a:t>            if (!mediaPlayer.isPlaying) {</a:t>
            </a:r>
          </a:p>
          <a:p>
            <a:r>
              <a:rPr lang="zh-CN" altLang="en-US" sz="900" dirty="0"/>
              <a:t>                mediaPlayer.start() // 开始播放</a:t>
            </a:r>
          </a:p>
          <a:p>
            <a:r>
              <a:rPr lang="zh-CN" altLang="en-US" sz="900" dirty="0"/>
              <a:t>            }</a:t>
            </a:r>
          </a:p>
          <a:p>
            <a:r>
              <a:rPr lang="zh-CN" altLang="en-US" sz="900" dirty="0"/>
              <a:t>        }</a:t>
            </a:r>
          </a:p>
          <a:p>
            <a:r>
              <a:rPr lang="zh-CN" altLang="en-US" sz="900" dirty="0"/>
              <a:t>        pause.setOnClickListener {</a:t>
            </a:r>
          </a:p>
          <a:p>
            <a:r>
              <a:rPr lang="zh-CN" altLang="en-US" sz="900" dirty="0"/>
              <a:t>            if (mediaPlayer.isPlaying) {</a:t>
            </a:r>
          </a:p>
          <a:p>
            <a:r>
              <a:rPr lang="zh-CN" altLang="en-US" sz="900" dirty="0"/>
              <a:t>                mediaPlayer.pause() // 暂停播放</a:t>
            </a:r>
          </a:p>
          <a:p>
            <a:r>
              <a:rPr lang="zh-CN" altLang="en-US" sz="900" dirty="0"/>
              <a:t>            }</a:t>
            </a:r>
          </a:p>
          <a:p>
            <a:r>
              <a:rPr lang="zh-CN" altLang="en-US" sz="900" dirty="0"/>
              <a:t>        }</a:t>
            </a:r>
          </a:p>
          <a:p>
            <a:r>
              <a:rPr lang="zh-CN" altLang="en-US" sz="900" dirty="0"/>
              <a:t>        stop.setOnClickListener {</a:t>
            </a:r>
          </a:p>
          <a:p>
            <a:r>
              <a:rPr lang="zh-CN" altLang="en-US" sz="900" dirty="0"/>
              <a:t>            if (mediaPlayer.isPlaying) {</a:t>
            </a:r>
          </a:p>
          <a:p>
            <a:r>
              <a:rPr lang="zh-CN" altLang="en-US" sz="900" dirty="0"/>
              <a:t>                mediaPlayer.reset() // 停止播放</a:t>
            </a:r>
          </a:p>
          <a:p>
            <a:r>
              <a:rPr lang="zh-CN" altLang="en-US" sz="900" dirty="0"/>
              <a:t>                initMediaPlayer()</a:t>
            </a:r>
          </a:p>
          <a:p>
            <a:r>
              <a:rPr lang="zh-CN" altLang="en-US" sz="900" dirty="0"/>
              <a:t>            }</a:t>
            </a:r>
          </a:p>
          <a:p>
            <a:r>
              <a:rPr lang="zh-CN" altLang="en-US" sz="900" dirty="0"/>
              <a:t>        }</a:t>
            </a:r>
          </a:p>
          <a:p>
            <a:r>
              <a:rPr lang="zh-CN" altLang="en-US" sz="900" dirty="0"/>
              <a:t>    }</a:t>
            </a:r>
          </a:p>
          <a:p>
            <a:endParaRPr lang="zh-CN" altLang="en-US" sz="900" dirty="0"/>
          </a:p>
          <a:p>
            <a:r>
              <a:rPr lang="zh-CN" altLang="en-US" sz="900" dirty="0"/>
              <a:t>    private fun initMediaPlayer() {</a:t>
            </a:r>
          </a:p>
          <a:p>
            <a:r>
              <a:rPr lang="zh-CN" altLang="en-US" sz="900" dirty="0"/>
              <a:t>        val assetManager = assets</a:t>
            </a:r>
          </a:p>
          <a:p>
            <a:r>
              <a:rPr lang="zh-CN" altLang="en-US" sz="900" dirty="0"/>
              <a:t>        val fd = assetManager.openFd("music.mp3")</a:t>
            </a:r>
          </a:p>
          <a:p>
            <a:r>
              <a:rPr lang="zh-CN" altLang="en-US" sz="900" dirty="0"/>
              <a:t>        mediaPlayer.setDataSource(fd.fileDescriptor, fd.startOffset, fd.length) </a:t>
            </a:r>
          </a:p>
          <a:p>
            <a:r>
              <a:rPr lang="zh-CN" altLang="en-US" sz="900" dirty="0"/>
              <a:t>        mediaPlayer.prepare()</a:t>
            </a:r>
          </a:p>
          <a:p>
            <a:r>
              <a:rPr lang="zh-CN" altLang="en-US" sz="900" dirty="0"/>
              <a:t>    }</a:t>
            </a:r>
          </a:p>
          <a:p>
            <a:endParaRPr lang="zh-CN" altLang="en-US" sz="900" dirty="0"/>
          </a:p>
          <a:p>
            <a:r>
              <a:rPr lang="zh-CN" altLang="en-US" sz="900" dirty="0"/>
              <a:t>    override fun onDestroy() {</a:t>
            </a:r>
          </a:p>
          <a:p>
            <a:r>
              <a:rPr lang="zh-CN" altLang="en-US" sz="900" dirty="0"/>
              <a:t>        super.onDestroy()</a:t>
            </a:r>
          </a:p>
          <a:p>
            <a:r>
              <a:rPr lang="zh-CN" altLang="en-US" sz="900" dirty="0"/>
              <a:t>        mediaPlayer.stop()</a:t>
            </a:r>
          </a:p>
          <a:p>
            <a:r>
              <a:rPr lang="zh-CN" altLang="en-US" sz="900" dirty="0"/>
              <a:t>        mediaPlayer.release()</a:t>
            </a:r>
          </a:p>
          <a:p>
            <a:r>
              <a:rPr lang="zh-CN" altLang="en-US" sz="900" dirty="0"/>
              <a:t>    }</a:t>
            </a:r>
          </a:p>
          <a:p>
            <a:endParaRPr lang="zh-CN" altLang="en-US" sz="900" dirty="0"/>
          </a:p>
          <a:p>
            <a:r>
              <a:rPr lang="zh-CN" altLang="en-US" sz="900" dirty="0"/>
              <a:t>}</a:t>
            </a:r>
          </a:p>
        </p:txBody>
      </p:sp>
    </p:spTree>
    <p:extLst>
      <p:ext uri="{BB962C8B-B14F-4D97-AF65-F5344CB8AC3E}">
        <p14:creationId xmlns:p14="http://schemas.microsoft.com/office/powerpoint/2010/main" val="812277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播放视频</a:t>
            </a:r>
          </a:p>
        </p:txBody>
      </p:sp>
      <p:sp>
        <p:nvSpPr>
          <p:cNvPr id="8" name="矩形 7">
            <a:extLst>
              <a:ext uri="{FF2B5EF4-FFF2-40B4-BE49-F238E27FC236}">
                <a16:creationId xmlns:a16="http://schemas.microsoft.com/office/drawing/2014/main" id="{DC09C1D0-9291-4759-A115-CC21729B1056}"/>
              </a:ext>
            </a:extLst>
          </p:cNvPr>
          <p:cNvSpPr/>
          <p:nvPr/>
        </p:nvSpPr>
        <p:spPr>
          <a:xfrm>
            <a:off x="838200" y="878186"/>
            <a:ext cx="10322607" cy="923330"/>
          </a:xfrm>
          <a:prstGeom prst="rect">
            <a:avLst/>
          </a:prstGeom>
        </p:spPr>
        <p:txBody>
          <a:bodyPr wrap="square">
            <a:spAutoFit/>
          </a:bodyPr>
          <a:lstStyle/>
          <a:p>
            <a:r>
              <a:rPr lang="zh-CN" altLang="en-US" dirty="0"/>
              <a:t>播放视频文件其实并不比播放音频文件复杂，主要是使用</a:t>
            </a:r>
            <a:r>
              <a:rPr lang="en-US" altLang="zh-CN" dirty="0" err="1"/>
              <a:t>VideoView</a:t>
            </a:r>
            <a:r>
              <a:rPr lang="zh-CN" altLang="en-US" dirty="0"/>
              <a:t>类来实现的。这个类将视频的显示和控制集于一身，我们仅仅借助它就可以完成一个简易的视频播放器。</a:t>
            </a:r>
            <a:r>
              <a:rPr lang="en-US" altLang="zh-CN" dirty="0" err="1"/>
              <a:t>VideoView</a:t>
            </a:r>
            <a:r>
              <a:rPr lang="zh-CN" altLang="en-US" dirty="0"/>
              <a:t>的用法和</a:t>
            </a:r>
            <a:r>
              <a:rPr lang="en-US" altLang="zh-CN" dirty="0" err="1"/>
              <a:t>MediaPlayer</a:t>
            </a:r>
            <a:r>
              <a:rPr lang="zh-CN" altLang="en-US" dirty="0"/>
              <a:t>也比较类似，下表列出了</a:t>
            </a:r>
            <a:r>
              <a:rPr lang="en-US" altLang="zh-CN" dirty="0" err="1"/>
              <a:t>MediaPlayer</a:t>
            </a:r>
            <a:r>
              <a:rPr lang="zh-CN" altLang="en-US" dirty="0"/>
              <a:t>类中一些较为常用的控制方法。</a:t>
            </a:r>
          </a:p>
        </p:txBody>
      </p:sp>
      <p:graphicFrame>
        <p:nvGraphicFramePr>
          <p:cNvPr id="4" name="表格 3">
            <a:extLst>
              <a:ext uri="{FF2B5EF4-FFF2-40B4-BE49-F238E27FC236}">
                <a16:creationId xmlns:a16="http://schemas.microsoft.com/office/drawing/2014/main" id="{AA2453F9-6862-4A47-A273-7D257693F997}"/>
              </a:ext>
            </a:extLst>
          </p:cNvPr>
          <p:cNvGraphicFramePr>
            <a:graphicFrameLocks noGrp="1"/>
          </p:cNvGraphicFramePr>
          <p:nvPr>
            <p:extLst>
              <p:ext uri="{D42A27DB-BD31-4B8C-83A1-F6EECF244321}">
                <p14:modId xmlns:p14="http://schemas.microsoft.com/office/powerpoint/2010/main" val="1529302547"/>
              </p:ext>
            </p:extLst>
          </p:nvPr>
        </p:nvGraphicFramePr>
        <p:xfrm>
          <a:off x="1956800" y="1906800"/>
          <a:ext cx="7856449" cy="4081112"/>
        </p:xfrm>
        <a:graphic>
          <a:graphicData uri="http://schemas.openxmlformats.org/drawingml/2006/table">
            <a:tbl>
              <a:tblPr>
                <a:tableStyleId>{5C22544A-7EE6-4342-B048-85BDC9FD1C3A}</a:tableStyleId>
              </a:tblPr>
              <a:tblGrid>
                <a:gridCol w="3431953">
                  <a:extLst>
                    <a:ext uri="{9D8B030D-6E8A-4147-A177-3AD203B41FA5}">
                      <a16:colId xmlns:a16="http://schemas.microsoft.com/office/drawing/2014/main" val="3027079310"/>
                    </a:ext>
                  </a:extLst>
                </a:gridCol>
                <a:gridCol w="4424496">
                  <a:extLst>
                    <a:ext uri="{9D8B030D-6E8A-4147-A177-3AD203B41FA5}">
                      <a16:colId xmlns:a16="http://schemas.microsoft.com/office/drawing/2014/main" val="1555761467"/>
                    </a:ext>
                  </a:extLst>
                </a:gridCol>
              </a:tblGrid>
              <a:tr h="510139">
                <a:tc>
                  <a:txBody>
                    <a:bodyPr/>
                    <a:lstStyle/>
                    <a:p>
                      <a:pPr indent="127000" algn="ctr">
                        <a:spcBef>
                          <a:spcPts val="120"/>
                        </a:spcBef>
                        <a:spcAft>
                          <a:spcPts val="120"/>
                        </a:spcAft>
                      </a:pPr>
                      <a:r>
                        <a:rPr lang="zh-CN" sz="1200" b="1" kern="950" dirty="0">
                          <a:effectLst/>
                        </a:rPr>
                        <a:t>方　法　名</a:t>
                      </a:r>
                      <a:endParaRPr lang="zh-CN" sz="1200" b="1" kern="950" dirty="0">
                        <a:effectLst/>
                        <a:latin typeface="Times New Roman" panose="02020603050405020304" pitchFamily="18" charset="0"/>
                        <a:ea typeface="方正书宋简体"/>
                      </a:endParaRPr>
                    </a:p>
                  </a:txBody>
                  <a:tcPr marL="68580" marR="68580" marT="0" marB="0" anchor="ctr"/>
                </a:tc>
                <a:tc>
                  <a:txBody>
                    <a:bodyPr/>
                    <a:lstStyle/>
                    <a:p>
                      <a:pPr indent="127000" algn="ctr">
                        <a:spcBef>
                          <a:spcPts val="120"/>
                        </a:spcBef>
                        <a:spcAft>
                          <a:spcPts val="120"/>
                        </a:spcAft>
                      </a:pPr>
                      <a:r>
                        <a:rPr lang="zh-CN" sz="1200" b="1" kern="950" dirty="0">
                          <a:effectLst/>
                        </a:rPr>
                        <a:t>功能描述</a:t>
                      </a:r>
                      <a:endParaRPr lang="zh-CN" sz="1200" b="1"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019627156"/>
                  </a:ext>
                </a:extLst>
              </a:tr>
              <a:tr h="510139">
                <a:tc>
                  <a:txBody>
                    <a:bodyPr/>
                    <a:lstStyle/>
                    <a:p>
                      <a:pPr indent="720725" algn="l">
                        <a:spcBef>
                          <a:spcPts val="120"/>
                        </a:spcBef>
                        <a:spcAft>
                          <a:spcPts val="120"/>
                        </a:spcAft>
                      </a:pPr>
                      <a:r>
                        <a:rPr lang="en-US" sz="1200" kern="950" spc="-20" dirty="0" err="1">
                          <a:effectLst/>
                        </a:rPr>
                        <a:t>setVideoPath</a:t>
                      </a:r>
                      <a:r>
                        <a:rPr lang="en-US" sz="1200" kern="950" spc="-20" dirty="0">
                          <a:effectLst/>
                        </a:rPr>
                        <a:t>()</a:t>
                      </a:r>
                      <a:endParaRPr lang="zh-CN" sz="1200" kern="950" dirty="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a:effectLst/>
                        </a:rPr>
                        <a:t>设置要播放的视频文件的位置</a:t>
                      </a:r>
                      <a:endParaRPr lang="zh-CN" sz="1200" kern="95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2505171915"/>
                  </a:ext>
                </a:extLst>
              </a:tr>
              <a:tr h="510139">
                <a:tc>
                  <a:txBody>
                    <a:bodyPr/>
                    <a:lstStyle/>
                    <a:p>
                      <a:pPr indent="720725" algn="l">
                        <a:spcBef>
                          <a:spcPts val="120"/>
                        </a:spcBef>
                        <a:spcAft>
                          <a:spcPts val="120"/>
                        </a:spcAft>
                      </a:pPr>
                      <a:r>
                        <a:rPr lang="en-US" sz="1200" kern="950" spc="-20">
                          <a:effectLst/>
                        </a:rPr>
                        <a:t>start()</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a:effectLst/>
                        </a:rPr>
                        <a:t>开始或继续播放视频</a:t>
                      </a:r>
                      <a:endParaRPr lang="zh-CN" sz="1200" kern="95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1716658521"/>
                  </a:ext>
                </a:extLst>
              </a:tr>
              <a:tr h="510139">
                <a:tc>
                  <a:txBody>
                    <a:bodyPr/>
                    <a:lstStyle/>
                    <a:p>
                      <a:pPr indent="720725" algn="l">
                        <a:spcBef>
                          <a:spcPts val="120"/>
                        </a:spcBef>
                        <a:spcAft>
                          <a:spcPts val="120"/>
                        </a:spcAft>
                      </a:pPr>
                      <a:r>
                        <a:rPr lang="en-US" sz="1200" kern="950" spc="-20">
                          <a:effectLst/>
                        </a:rPr>
                        <a:t>pause()</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a:effectLst/>
                        </a:rPr>
                        <a:t>暂停播放视频</a:t>
                      </a:r>
                      <a:endParaRPr lang="zh-CN" sz="1200" kern="95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1130803924"/>
                  </a:ext>
                </a:extLst>
              </a:tr>
              <a:tr h="510139">
                <a:tc>
                  <a:txBody>
                    <a:bodyPr/>
                    <a:lstStyle/>
                    <a:p>
                      <a:pPr indent="720725" algn="l">
                        <a:spcBef>
                          <a:spcPts val="120"/>
                        </a:spcBef>
                        <a:spcAft>
                          <a:spcPts val="120"/>
                        </a:spcAft>
                      </a:pPr>
                      <a:r>
                        <a:rPr lang="en-US" sz="1200" kern="950" spc="-20">
                          <a:effectLst/>
                        </a:rPr>
                        <a:t>resume()</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dirty="0">
                          <a:effectLst/>
                        </a:rPr>
                        <a:t>将视频从头开始播放</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3701208380"/>
                  </a:ext>
                </a:extLst>
              </a:tr>
              <a:tr h="510139">
                <a:tc>
                  <a:txBody>
                    <a:bodyPr/>
                    <a:lstStyle/>
                    <a:p>
                      <a:pPr indent="720725" algn="l">
                        <a:spcBef>
                          <a:spcPts val="120"/>
                        </a:spcBef>
                        <a:spcAft>
                          <a:spcPts val="120"/>
                        </a:spcAft>
                      </a:pPr>
                      <a:r>
                        <a:rPr lang="en-US" sz="1200" kern="950" spc="-20">
                          <a:effectLst/>
                        </a:rPr>
                        <a:t>seekTo()</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a:effectLst/>
                        </a:rPr>
                        <a:t>从指定的位置开始播放视频</a:t>
                      </a:r>
                      <a:endParaRPr lang="zh-CN" sz="1200" kern="95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2902523455"/>
                  </a:ext>
                </a:extLst>
              </a:tr>
              <a:tr h="510139">
                <a:tc>
                  <a:txBody>
                    <a:bodyPr/>
                    <a:lstStyle/>
                    <a:p>
                      <a:pPr indent="720725" algn="l">
                        <a:spcBef>
                          <a:spcPts val="120"/>
                        </a:spcBef>
                        <a:spcAft>
                          <a:spcPts val="120"/>
                        </a:spcAft>
                      </a:pPr>
                      <a:r>
                        <a:rPr lang="en-US" sz="1200" kern="950" spc="-20">
                          <a:effectLst/>
                        </a:rPr>
                        <a:t>isPlaying()</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a:effectLst/>
                        </a:rPr>
                        <a:t>判断当前是否正在播放视频</a:t>
                      </a:r>
                      <a:endParaRPr lang="zh-CN" sz="1200" kern="95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1294627688"/>
                  </a:ext>
                </a:extLst>
              </a:tr>
              <a:tr h="510139">
                <a:tc>
                  <a:txBody>
                    <a:bodyPr/>
                    <a:lstStyle/>
                    <a:p>
                      <a:pPr indent="720725" algn="l">
                        <a:spcBef>
                          <a:spcPts val="120"/>
                        </a:spcBef>
                        <a:spcAft>
                          <a:spcPts val="120"/>
                        </a:spcAft>
                      </a:pPr>
                      <a:r>
                        <a:rPr lang="en-US" sz="1200" kern="950" spc="-20">
                          <a:effectLst/>
                        </a:rPr>
                        <a:t>getDuration()</a:t>
                      </a:r>
                      <a:endParaRPr lang="zh-CN" sz="1200" kern="950">
                        <a:effectLst/>
                        <a:latin typeface="Times New Roman" panose="02020603050405020304" pitchFamily="18" charset="0"/>
                        <a:ea typeface="方正书宋简体"/>
                      </a:endParaRPr>
                    </a:p>
                  </a:txBody>
                  <a:tcPr marL="68580" marR="68580" marT="0" marB="0" anchor="ctr"/>
                </a:tc>
                <a:tc>
                  <a:txBody>
                    <a:bodyPr/>
                    <a:lstStyle/>
                    <a:p>
                      <a:pPr indent="762000" algn="l">
                        <a:spcBef>
                          <a:spcPts val="120"/>
                        </a:spcBef>
                        <a:spcAft>
                          <a:spcPts val="120"/>
                        </a:spcAft>
                      </a:pPr>
                      <a:r>
                        <a:rPr lang="zh-CN" sz="1200" kern="950" dirty="0">
                          <a:effectLst/>
                        </a:rPr>
                        <a:t>获取载入的视频文件的时长</a:t>
                      </a:r>
                      <a:endParaRPr lang="zh-CN" sz="1200" kern="950" dirty="0">
                        <a:effectLst/>
                        <a:latin typeface="Times New Roman" panose="02020603050405020304" pitchFamily="18" charset="0"/>
                        <a:ea typeface="方正书宋简体"/>
                      </a:endParaRPr>
                    </a:p>
                  </a:txBody>
                  <a:tcPr marL="68580" marR="68580" marT="0" marB="0" anchor="ctr"/>
                </a:tc>
                <a:extLst>
                  <a:ext uri="{0D108BD9-81ED-4DB2-BD59-A6C34878D82A}">
                    <a16:rowId xmlns:a16="http://schemas.microsoft.com/office/drawing/2014/main" val="769414102"/>
                  </a:ext>
                </a:extLst>
              </a:tr>
            </a:tbl>
          </a:graphicData>
        </a:graphic>
      </p:graphicFrame>
    </p:spTree>
    <p:extLst>
      <p:ext uri="{BB962C8B-B14F-4D97-AF65-F5344CB8AC3E}">
        <p14:creationId xmlns:p14="http://schemas.microsoft.com/office/powerpoint/2010/main" val="18185022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6F2F2B0-B06D-4038-BAD5-2E3021C2767F}"/>
              </a:ext>
            </a:extLst>
          </p:cNvPr>
          <p:cNvPicPr/>
          <p:nvPr/>
        </p:nvPicPr>
        <p:blipFill>
          <a:blip r:embed="rId2">
            <a:extLst>
              <a:ext uri="{28A0092B-C50C-407E-A947-70E740481C1C}">
                <a14:useLocalDpi xmlns:a14="http://schemas.microsoft.com/office/drawing/2010/main" val="0"/>
              </a:ext>
            </a:extLst>
          </a:blip>
          <a:stretch>
            <a:fillRect/>
          </a:stretch>
        </p:blipFill>
        <p:spPr>
          <a:xfrm>
            <a:off x="9504777" y="2344596"/>
            <a:ext cx="2258455" cy="3981800"/>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播放视频</a:t>
            </a:r>
          </a:p>
        </p:txBody>
      </p:sp>
      <p:sp>
        <p:nvSpPr>
          <p:cNvPr id="8" name="矩形 7">
            <a:extLst>
              <a:ext uri="{FF2B5EF4-FFF2-40B4-BE49-F238E27FC236}">
                <a16:creationId xmlns:a16="http://schemas.microsoft.com/office/drawing/2014/main" id="{DC09C1D0-9291-4759-A115-CC21729B1056}"/>
              </a:ext>
            </a:extLst>
          </p:cNvPr>
          <p:cNvSpPr/>
          <p:nvPr/>
        </p:nvSpPr>
        <p:spPr>
          <a:xfrm>
            <a:off x="838199" y="925229"/>
            <a:ext cx="10322607" cy="369332"/>
          </a:xfrm>
          <a:prstGeom prst="rect">
            <a:avLst/>
          </a:prstGeom>
        </p:spPr>
        <p:txBody>
          <a:bodyPr wrap="square">
            <a:spAutoFit/>
          </a:bodyPr>
          <a:lstStyle/>
          <a:p>
            <a:r>
              <a:rPr lang="zh-CN" altLang="en-US" dirty="0"/>
              <a:t>一个简单的视频播放器示例代码如下：</a:t>
            </a:r>
          </a:p>
        </p:txBody>
      </p:sp>
      <p:sp>
        <p:nvSpPr>
          <p:cNvPr id="4" name="矩形 3">
            <a:extLst>
              <a:ext uri="{FF2B5EF4-FFF2-40B4-BE49-F238E27FC236}">
                <a16:creationId xmlns:a16="http://schemas.microsoft.com/office/drawing/2014/main" id="{92317B6D-3669-4EE4-8964-5DBA96EBF695}"/>
              </a:ext>
            </a:extLst>
          </p:cNvPr>
          <p:cNvSpPr/>
          <p:nvPr/>
        </p:nvSpPr>
        <p:spPr>
          <a:xfrm>
            <a:off x="838199" y="1526573"/>
            <a:ext cx="7835782" cy="5170646"/>
          </a:xfrm>
          <a:prstGeom prst="rect">
            <a:avLst/>
          </a:prstGeom>
        </p:spPr>
        <p:txBody>
          <a:bodyPr wrap="square">
            <a:spAutoFit/>
          </a:bodyPr>
          <a:lstStyle/>
          <a:p>
            <a:r>
              <a:rPr lang="en-US" altLang="zh-CN" sz="1100" dirty="0"/>
              <a:t>class </a:t>
            </a:r>
            <a:r>
              <a:rPr lang="en-US" altLang="zh-CN" sz="1100" dirty="0" err="1"/>
              <a:t>MainActivity</a:t>
            </a:r>
            <a:r>
              <a:rPr lang="en-US" altLang="zh-CN" sz="1100" dirty="0"/>
              <a:t> : </a:t>
            </a:r>
            <a:r>
              <a:rPr lang="en-US" altLang="zh-CN" sz="1100" dirty="0" err="1"/>
              <a:t>AppCompatActivity</a:t>
            </a:r>
            <a:r>
              <a:rPr lang="en-US" altLang="zh-CN" sz="1100" dirty="0"/>
              <a:t>() {</a:t>
            </a:r>
          </a:p>
          <a:p>
            <a:endParaRPr lang="en-US" altLang="zh-CN" sz="1100" dirty="0"/>
          </a:p>
          <a:p>
            <a:r>
              <a:rPr lang="en-US" altLang="zh-CN" sz="1100" dirty="0"/>
              <a:t>    override fun </a:t>
            </a:r>
            <a:r>
              <a:rPr lang="en-US" altLang="zh-CN" sz="1100" dirty="0" err="1"/>
              <a:t>onCreate</a:t>
            </a:r>
            <a:r>
              <a:rPr lang="en-US" altLang="zh-CN" sz="1100" dirty="0"/>
              <a:t>(</a:t>
            </a:r>
            <a:r>
              <a:rPr lang="en-US" altLang="zh-CN" sz="1100" dirty="0" err="1"/>
              <a:t>savedInstanceState</a:t>
            </a:r>
            <a:r>
              <a:rPr lang="en-US" altLang="zh-CN" sz="1100" dirty="0"/>
              <a:t>: Bundle?) {</a:t>
            </a:r>
          </a:p>
          <a:p>
            <a:r>
              <a:rPr lang="en-US" altLang="zh-CN" sz="1100" dirty="0"/>
              <a:t>        </a:t>
            </a:r>
            <a:r>
              <a:rPr lang="en-US" altLang="zh-CN" sz="1100" dirty="0" err="1"/>
              <a:t>super.onCreate</a:t>
            </a:r>
            <a:r>
              <a:rPr lang="en-US" altLang="zh-CN" sz="1100" dirty="0"/>
              <a:t>(</a:t>
            </a:r>
            <a:r>
              <a:rPr lang="en-US" altLang="zh-CN" sz="1100" dirty="0" err="1"/>
              <a:t>savedInstanceState</a:t>
            </a:r>
            <a:r>
              <a:rPr lang="en-US" altLang="zh-CN" sz="1100" dirty="0"/>
              <a:t>)</a:t>
            </a:r>
          </a:p>
          <a:p>
            <a:r>
              <a:rPr lang="en-US" altLang="zh-CN" sz="1100" dirty="0"/>
              <a:t>        </a:t>
            </a:r>
            <a:r>
              <a:rPr lang="en-US" altLang="zh-CN" sz="1100" dirty="0" err="1"/>
              <a:t>setContentView</a:t>
            </a:r>
            <a:r>
              <a:rPr lang="en-US" altLang="zh-CN" sz="1100" dirty="0"/>
              <a:t>(</a:t>
            </a:r>
            <a:r>
              <a:rPr lang="en-US" altLang="zh-CN" sz="1100" dirty="0" err="1"/>
              <a:t>R.layout.activity_main</a:t>
            </a:r>
            <a:r>
              <a:rPr lang="en-US" altLang="zh-CN" sz="1100" dirty="0"/>
              <a:t>)</a:t>
            </a:r>
          </a:p>
          <a:p>
            <a:r>
              <a:rPr lang="en-US" altLang="zh-CN" sz="1100" dirty="0"/>
              <a:t>        </a:t>
            </a:r>
            <a:r>
              <a:rPr lang="en-US" altLang="zh-CN" sz="1100" dirty="0" err="1"/>
              <a:t>val</a:t>
            </a:r>
            <a:r>
              <a:rPr lang="en-US" altLang="zh-CN" sz="1100" dirty="0"/>
              <a:t> </a:t>
            </a:r>
            <a:r>
              <a:rPr lang="en-US" altLang="zh-CN" sz="1100" dirty="0" err="1"/>
              <a:t>uri</a:t>
            </a:r>
            <a:r>
              <a:rPr lang="en-US" altLang="zh-CN" sz="1100" dirty="0"/>
              <a:t> = </a:t>
            </a:r>
            <a:r>
              <a:rPr lang="en-US" altLang="zh-CN" sz="1100" dirty="0" err="1"/>
              <a:t>Uri.parse</a:t>
            </a:r>
            <a:r>
              <a:rPr lang="en-US" altLang="zh-CN" sz="1100" dirty="0"/>
              <a:t>("</a:t>
            </a:r>
            <a:r>
              <a:rPr lang="en-US" altLang="zh-CN" sz="1100" dirty="0" err="1"/>
              <a:t>android.resource</a:t>
            </a:r>
            <a:r>
              <a:rPr lang="en-US" altLang="zh-CN" sz="1100" dirty="0"/>
              <a:t>://$</a:t>
            </a:r>
            <a:r>
              <a:rPr lang="en-US" altLang="zh-CN" sz="1100" dirty="0" err="1"/>
              <a:t>packageName</a:t>
            </a:r>
            <a:r>
              <a:rPr lang="en-US" altLang="zh-CN" sz="1100" dirty="0"/>
              <a:t>/${</a:t>
            </a:r>
            <a:r>
              <a:rPr lang="en-US" altLang="zh-CN" sz="1100" dirty="0" err="1"/>
              <a:t>R.raw.video</a:t>
            </a:r>
            <a:r>
              <a:rPr lang="en-US" altLang="zh-CN" sz="1100" dirty="0"/>
              <a:t>}")</a:t>
            </a:r>
          </a:p>
          <a:p>
            <a:r>
              <a:rPr lang="en-US" altLang="zh-CN" sz="1100" dirty="0"/>
              <a:t>        </a:t>
            </a:r>
            <a:r>
              <a:rPr lang="en-US" altLang="zh-CN" sz="1100" dirty="0" err="1"/>
              <a:t>videoView.setVideoURI</a:t>
            </a:r>
            <a:r>
              <a:rPr lang="en-US" altLang="zh-CN" sz="1100" dirty="0"/>
              <a:t>(</a:t>
            </a:r>
            <a:r>
              <a:rPr lang="en-US" altLang="zh-CN" sz="1100" dirty="0" err="1"/>
              <a:t>uri</a:t>
            </a:r>
            <a:r>
              <a:rPr lang="en-US" altLang="zh-CN" sz="1100" dirty="0"/>
              <a:t>)</a:t>
            </a:r>
          </a:p>
          <a:p>
            <a:r>
              <a:rPr lang="en-US" altLang="zh-CN" sz="1100" dirty="0"/>
              <a:t>        </a:t>
            </a:r>
            <a:r>
              <a:rPr lang="en-US" altLang="zh-CN" sz="1100" dirty="0" err="1"/>
              <a:t>play.setOnClickListener</a:t>
            </a:r>
            <a:r>
              <a:rPr lang="en-US" altLang="zh-CN" sz="1100" dirty="0"/>
              <a:t> {</a:t>
            </a:r>
          </a:p>
          <a:p>
            <a:r>
              <a:rPr lang="en-US" altLang="zh-CN" sz="1100" dirty="0"/>
              <a:t>            if (!</a:t>
            </a:r>
            <a:r>
              <a:rPr lang="en-US" altLang="zh-CN" sz="1100" dirty="0" err="1"/>
              <a:t>videoView.isPlaying</a:t>
            </a:r>
            <a:r>
              <a:rPr lang="en-US" altLang="zh-CN" sz="1100" dirty="0"/>
              <a:t>) {</a:t>
            </a:r>
          </a:p>
          <a:p>
            <a:r>
              <a:rPr lang="en-US" altLang="zh-CN" sz="1100" dirty="0"/>
              <a:t>                </a:t>
            </a:r>
            <a:r>
              <a:rPr lang="en-US" altLang="zh-CN" sz="1100" dirty="0" err="1"/>
              <a:t>videoView.start</a:t>
            </a:r>
            <a:r>
              <a:rPr lang="en-US" altLang="zh-CN" sz="1100" dirty="0"/>
              <a:t>() // </a:t>
            </a:r>
            <a:r>
              <a:rPr lang="zh-CN" altLang="en-US" sz="1100" dirty="0"/>
              <a:t>开始播放</a:t>
            </a:r>
          </a:p>
          <a:p>
            <a:r>
              <a:rPr lang="zh-CN" altLang="en-US" sz="1100" dirty="0"/>
              <a:t>            </a:t>
            </a:r>
            <a:r>
              <a:rPr lang="en-US" altLang="zh-CN" sz="1100" dirty="0"/>
              <a:t>}</a:t>
            </a:r>
          </a:p>
          <a:p>
            <a:r>
              <a:rPr lang="en-US" altLang="zh-CN" sz="1100" dirty="0"/>
              <a:t>        }</a:t>
            </a:r>
          </a:p>
          <a:p>
            <a:r>
              <a:rPr lang="en-US" altLang="zh-CN" sz="1100" dirty="0"/>
              <a:t>        </a:t>
            </a:r>
            <a:r>
              <a:rPr lang="en-US" altLang="zh-CN" sz="1100" dirty="0" err="1"/>
              <a:t>pause.setOnClickListener</a:t>
            </a:r>
            <a:r>
              <a:rPr lang="en-US" altLang="zh-CN" sz="1100" dirty="0"/>
              <a:t> {</a:t>
            </a:r>
          </a:p>
          <a:p>
            <a:r>
              <a:rPr lang="en-US" altLang="zh-CN" sz="1100" dirty="0"/>
              <a:t>            if (</a:t>
            </a:r>
            <a:r>
              <a:rPr lang="en-US" altLang="zh-CN" sz="1100" dirty="0" err="1"/>
              <a:t>videoView.isPlaying</a:t>
            </a:r>
            <a:r>
              <a:rPr lang="en-US" altLang="zh-CN" sz="1100" dirty="0"/>
              <a:t>) {</a:t>
            </a:r>
          </a:p>
          <a:p>
            <a:r>
              <a:rPr lang="en-US" altLang="zh-CN" sz="1100" dirty="0"/>
              <a:t>                </a:t>
            </a:r>
            <a:r>
              <a:rPr lang="en-US" altLang="zh-CN" sz="1100" dirty="0" err="1"/>
              <a:t>videoView.pause</a:t>
            </a:r>
            <a:r>
              <a:rPr lang="en-US" altLang="zh-CN" sz="1100" dirty="0"/>
              <a:t>() // </a:t>
            </a:r>
            <a:r>
              <a:rPr lang="zh-CN" altLang="en-US" sz="1100" dirty="0"/>
              <a:t>暂停播放</a:t>
            </a:r>
          </a:p>
          <a:p>
            <a:r>
              <a:rPr lang="zh-CN" altLang="en-US" sz="1100" dirty="0"/>
              <a:t>            </a:t>
            </a:r>
            <a:r>
              <a:rPr lang="en-US" altLang="zh-CN" sz="1100" dirty="0"/>
              <a:t>}</a:t>
            </a:r>
          </a:p>
          <a:p>
            <a:r>
              <a:rPr lang="en-US" altLang="zh-CN" sz="1100" dirty="0"/>
              <a:t>        }</a:t>
            </a:r>
          </a:p>
          <a:p>
            <a:r>
              <a:rPr lang="en-US" altLang="zh-CN" sz="1100" dirty="0"/>
              <a:t>        </a:t>
            </a:r>
            <a:r>
              <a:rPr lang="en-US" altLang="zh-CN" sz="1100" dirty="0" err="1"/>
              <a:t>replay.setOnClickListener</a:t>
            </a:r>
            <a:r>
              <a:rPr lang="en-US" altLang="zh-CN" sz="1100" dirty="0"/>
              <a:t> {</a:t>
            </a:r>
          </a:p>
          <a:p>
            <a:r>
              <a:rPr lang="en-US" altLang="zh-CN" sz="1100" dirty="0"/>
              <a:t>            if (</a:t>
            </a:r>
            <a:r>
              <a:rPr lang="en-US" altLang="zh-CN" sz="1100" dirty="0" err="1"/>
              <a:t>videoView.isPlaying</a:t>
            </a:r>
            <a:r>
              <a:rPr lang="en-US" altLang="zh-CN" sz="1100" dirty="0"/>
              <a:t>) {</a:t>
            </a:r>
          </a:p>
          <a:p>
            <a:r>
              <a:rPr lang="en-US" altLang="zh-CN" sz="1100" dirty="0"/>
              <a:t>                </a:t>
            </a:r>
            <a:r>
              <a:rPr lang="en-US" altLang="zh-CN" sz="1100" dirty="0" err="1"/>
              <a:t>videoView.resume</a:t>
            </a:r>
            <a:r>
              <a:rPr lang="en-US" altLang="zh-CN" sz="1100" dirty="0"/>
              <a:t>() // </a:t>
            </a:r>
            <a:r>
              <a:rPr lang="zh-CN" altLang="en-US" sz="1100" dirty="0"/>
              <a:t>重新播放</a:t>
            </a:r>
          </a:p>
          <a:p>
            <a:r>
              <a:rPr lang="zh-CN" altLang="en-US" sz="1100" dirty="0"/>
              <a:t>            </a:t>
            </a:r>
            <a:r>
              <a:rPr lang="en-US" altLang="zh-CN" sz="1100" dirty="0"/>
              <a:t>}</a:t>
            </a:r>
          </a:p>
          <a:p>
            <a:r>
              <a:rPr lang="en-US" altLang="zh-CN" sz="1100" dirty="0"/>
              <a:t>        }</a:t>
            </a:r>
          </a:p>
          <a:p>
            <a:r>
              <a:rPr lang="en-US" altLang="zh-CN" sz="1100" dirty="0"/>
              <a:t>    }</a:t>
            </a:r>
          </a:p>
          <a:p>
            <a:endParaRPr lang="en-US" altLang="zh-CN" sz="1100" dirty="0"/>
          </a:p>
          <a:p>
            <a:r>
              <a:rPr lang="en-US" altLang="zh-CN" sz="1100" dirty="0"/>
              <a:t>    override fun </a:t>
            </a:r>
            <a:r>
              <a:rPr lang="en-US" altLang="zh-CN" sz="1100" dirty="0" err="1"/>
              <a:t>onDestroy</a:t>
            </a:r>
            <a:r>
              <a:rPr lang="en-US" altLang="zh-CN" sz="1100" dirty="0"/>
              <a:t>() {</a:t>
            </a:r>
          </a:p>
          <a:p>
            <a:r>
              <a:rPr lang="en-US" altLang="zh-CN" sz="1100" dirty="0"/>
              <a:t>        </a:t>
            </a:r>
            <a:r>
              <a:rPr lang="en-US" altLang="zh-CN" sz="1100" dirty="0" err="1"/>
              <a:t>super.onDestroy</a:t>
            </a:r>
            <a:r>
              <a:rPr lang="en-US" altLang="zh-CN" sz="1100" dirty="0"/>
              <a:t>()</a:t>
            </a:r>
          </a:p>
          <a:p>
            <a:r>
              <a:rPr lang="en-US" altLang="zh-CN" sz="1100" dirty="0"/>
              <a:t>        </a:t>
            </a:r>
            <a:r>
              <a:rPr lang="en-US" altLang="zh-CN" sz="1100" dirty="0" err="1"/>
              <a:t>videoView.suspend</a:t>
            </a:r>
            <a:r>
              <a:rPr lang="en-US" altLang="zh-CN" sz="1100" dirty="0"/>
              <a:t>()</a:t>
            </a:r>
          </a:p>
          <a:p>
            <a:r>
              <a:rPr lang="en-US" altLang="zh-CN" sz="1100" dirty="0"/>
              <a:t>    }</a:t>
            </a:r>
          </a:p>
          <a:p>
            <a:endParaRPr lang="en-US" altLang="zh-CN" sz="1100" dirty="0"/>
          </a:p>
          <a:p>
            <a:r>
              <a:rPr lang="en-US" altLang="zh-CN" sz="1100" dirty="0"/>
              <a:t>}</a:t>
            </a:r>
            <a:endParaRPr lang="zh-CN" altLang="en-US" sz="1100" dirty="0"/>
          </a:p>
        </p:txBody>
      </p:sp>
    </p:spTree>
    <p:extLst>
      <p:ext uri="{BB962C8B-B14F-4D97-AF65-F5344CB8AC3E}">
        <p14:creationId xmlns:p14="http://schemas.microsoft.com/office/powerpoint/2010/main" val="2347022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36071" y="3145206"/>
            <a:ext cx="9119857" cy="567587"/>
          </a:xfrm>
        </p:spPr>
        <p:txBody>
          <a:bodyPr>
            <a:normAutofit fontScale="90000"/>
          </a:bodyPr>
          <a:lstStyle/>
          <a:p>
            <a:r>
              <a:rPr lang="en-US" altLang="zh-CN" sz="3200" dirty="0"/>
              <a:t>Kotlin</a:t>
            </a:r>
            <a:r>
              <a:rPr lang="zh-CN" altLang="en-US" sz="3200" dirty="0"/>
              <a:t>课堂</a:t>
            </a:r>
          </a:p>
        </p:txBody>
      </p:sp>
    </p:spTree>
    <p:extLst>
      <p:ext uri="{BB962C8B-B14F-4D97-AF65-F5344CB8AC3E}">
        <p14:creationId xmlns:p14="http://schemas.microsoft.com/office/powerpoint/2010/main" val="3260666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infix</a:t>
            </a:r>
            <a:r>
              <a:rPr lang="zh-CN" altLang="en-US" sz="2400" dirty="0"/>
              <a:t>函数构建更可读的语法</a:t>
            </a:r>
          </a:p>
        </p:txBody>
      </p:sp>
      <p:sp>
        <p:nvSpPr>
          <p:cNvPr id="7" name="矩形 6">
            <a:extLst>
              <a:ext uri="{FF2B5EF4-FFF2-40B4-BE49-F238E27FC236}">
                <a16:creationId xmlns:a16="http://schemas.microsoft.com/office/drawing/2014/main" id="{E3C43B30-389C-4E50-8937-49293C364D5B}"/>
              </a:ext>
            </a:extLst>
          </p:cNvPr>
          <p:cNvSpPr/>
          <p:nvPr/>
        </p:nvSpPr>
        <p:spPr>
          <a:xfrm>
            <a:off x="838200" y="2415610"/>
            <a:ext cx="10550745" cy="3139321"/>
          </a:xfrm>
          <a:prstGeom prst="rect">
            <a:avLst/>
          </a:prstGeom>
        </p:spPr>
        <p:txBody>
          <a:bodyPr wrap="square">
            <a:spAutoFit/>
          </a:bodyPr>
          <a:lstStyle/>
          <a:p>
            <a:r>
              <a:rPr lang="zh-CN" altLang="en-US" dirty="0"/>
              <a:t>借助</a:t>
            </a:r>
            <a:r>
              <a:rPr lang="en-US" altLang="zh-CN" dirty="0"/>
              <a:t>infix</a:t>
            </a:r>
            <a:r>
              <a:rPr lang="zh-CN" altLang="en-US" dirty="0"/>
              <a:t>函数，我们可以使用一种更具可读性的语法来表达一段代码。</a:t>
            </a:r>
            <a:endParaRPr lang="en-US" altLang="zh-CN" dirty="0"/>
          </a:p>
          <a:p>
            <a:endParaRPr lang="en-US" altLang="zh-CN" dirty="0"/>
          </a:p>
          <a:p>
            <a:r>
              <a:rPr lang="en-US" altLang="zh-CN" dirty="0"/>
              <a:t>infix fun </a:t>
            </a:r>
            <a:r>
              <a:rPr lang="en-US" altLang="zh-CN" dirty="0" err="1"/>
              <a:t>String.beginsWith</a:t>
            </a:r>
            <a:r>
              <a:rPr lang="en-US" altLang="zh-CN" dirty="0"/>
              <a:t>(prefix: String) = </a:t>
            </a:r>
            <a:r>
              <a:rPr lang="en-US" altLang="zh-CN" dirty="0" err="1"/>
              <a:t>startsWith</a:t>
            </a:r>
            <a:r>
              <a:rPr lang="en-US" altLang="zh-CN" dirty="0"/>
              <a:t>(prefix)</a:t>
            </a:r>
          </a:p>
          <a:p>
            <a:endParaRPr lang="en-US" altLang="zh-CN" dirty="0"/>
          </a:p>
          <a:p>
            <a:r>
              <a:rPr lang="zh-CN" altLang="en-US" dirty="0"/>
              <a:t>这里给</a:t>
            </a:r>
            <a:r>
              <a:rPr lang="en-US" altLang="zh-CN" dirty="0"/>
              <a:t>String</a:t>
            </a:r>
            <a:r>
              <a:rPr lang="zh-CN" altLang="en-US" dirty="0"/>
              <a:t>类添加了一个</a:t>
            </a:r>
            <a:r>
              <a:rPr lang="en-US" altLang="zh-CN" dirty="0" err="1"/>
              <a:t>beginsWith</a:t>
            </a:r>
            <a:r>
              <a:rPr lang="en-US" altLang="zh-CN" dirty="0"/>
              <a:t>()</a:t>
            </a:r>
            <a:r>
              <a:rPr lang="zh-CN" altLang="en-US" dirty="0"/>
              <a:t>函数，它用于判断一个字符串是否是以某个指定参数开头。而加上了</a:t>
            </a:r>
            <a:r>
              <a:rPr lang="en-US" altLang="zh-CN" dirty="0"/>
              <a:t>infix</a:t>
            </a:r>
            <a:r>
              <a:rPr lang="zh-CN" altLang="en-US" dirty="0"/>
              <a:t>关键字之后，</a:t>
            </a:r>
            <a:r>
              <a:rPr lang="en-US" altLang="zh-CN" dirty="0" err="1"/>
              <a:t>beginsWith</a:t>
            </a:r>
            <a:r>
              <a:rPr lang="en-US" altLang="zh-CN" dirty="0"/>
              <a:t>()</a:t>
            </a:r>
            <a:r>
              <a:rPr lang="zh-CN" altLang="en-US" dirty="0"/>
              <a:t>函数就变成了一个</a:t>
            </a:r>
            <a:r>
              <a:rPr lang="en-US" altLang="zh-CN" dirty="0"/>
              <a:t>infix</a:t>
            </a:r>
            <a:r>
              <a:rPr lang="zh-CN" altLang="en-US" dirty="0"/>
              <a:t>函数，这样除了传统的函数调用方式之外，我们还可以用一种特殊的语法糖格式调用</a:t>
            </a:r>
            <a:r>
              <a:rPr lang="en-US" altLang="zh-CN" dirty="0" err="1"/>
              <a:t>beginsWith</a:t>
            </a:r>
            <a:r>
              <a:rPr lang="en-US" altLang="zh-CN" dirty="0"/>
              <a:t>()</a:t>
            </a:r>
            <a:r>
              <a:rPr lang="zh-CN" altLang="en-US" dirty="0"/>
              <a:t>函数，如下所示：</a:t>
            </a:r>
            <a:endParaRPr lang="en-US" altLang="zh-CN" dirty="0"/>
          </a:p>
          <a:p>
            <a:endParaRPr lang="en-US" altLang="zh-CN" dirty="0"/>
          </a:p>
          <a:p>
            <a:r>
              <a:rPr lang="en-US" altLang="zh-CN" dirty="0"/>
              <a:t>if ("Hello Kotlin" </a:t>
            </a:r>
            <a:r>
              <a:rPr lang="en-US" altLang="zh-CN" dirty="0" err="1"/>
              <a:t>beginsWith</a:t>
            </a:r>
            <a:r>
              <a:rPr lang="en-US" altLang="zh-CN" dirty="0"/>
              <a:t> "Hello") {</a:t>
            </a:r>
          </a:p>
          <a:p>
            <a:r>
              <a:rPr lang="en-US" altLang="zh-CN" dirty="0"/>
              <a:t>    // </a:t>
            </a:r>
            <a:r>
              <a:rPr lang="zh-CN" altLang="en-US" dirty="0"/>
              <a:t>处理具体的逻辑</a:t>
            </a:r>
          </a:p>
          <a:p>
            <a:r>
              <a:rPr lang="en-US" altLang="zh-CN" dirty="0"/>
              <a:t>}</a:t>
            </a:r>
            <a:endParaRPr lang="zh-CN" altLang="en-US" dirty="0"/>
          </a:p>
        </p:txBody>
      </p:sp>
    </p:spTree>
    <p:extLst>
      <p:ext uri="{BB962C8B-B14F-4D97-AF65-F5344CB8AC3E}">
        <p14:creationId xmlns:p14="http://schemas.microsoft.com/office/powerpoint/2010/main" val="41397173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使用</a:t>
            </a:r>
            <a:r>
              <a:rPr lang="en-US" altLang="zh-CN" sz="2400" dirty="0"/>
              <a:t>infix</a:t>
            </a:r>
            <a:r>
              <a:rPr lang="zh-CN" altLang="en-US" sz="2400" dirty="0"/>
              <a:t>函数构建更可读的语法</a:t>
            </a:r>
          </a:p>
        </p:txBody>
      </p:sp>
      <p:sp>
        <p:nvSpPr>
          <p:cNvPr id="7" name="矩形 6">
            <a:extLst>
              <a:ext uri="{FF2B5EF4-FFF2-40B4-BE49-F238E27FC236}">
                <a16:creationId xmlns:a16="http://schemas.microsoft.com/office/drawing/2014/main" id="{E3C43B30-389C-4E50-8937-49293C364D5B}"/>
              </a:ext>
            </a:extLst>
          </p:cNvPr>
          <p:cNvSpPr/>
          <p:nvPr/>
        </p:nvSpPr>
        <p:spPr>
          <a:xfrm>
            <a:off x="838200" y="2374667"/>
            <a:ext cx="10550745" cy="2862322"/>
          </a:xfrm>
          <a:prstGeom prst="rect">
            <a:avLst/>
          </a:prstGeom>
        </p:spPr>
        <p:txBody>
          <a:bodyPr wrap="square">
            <a:spAutoFit/>
          </a:bodyPr>
          <a:lstStyle/>
          <a:p>
            <a:r>
              <a:rPr lang="zh-CN" altLang="en-US" dirty="0"/>
              <a:t>我们还可以</a:t>
            </a:r>
            <a:r>
              <a:rPr lang="zh-CN" altLang="zh-CN" dirty="0"/>
              <a:t>给</a:t>
            </a:r>
            <a:r>
              <a:rPr lang="en-US" altLang="zh-CN" dirty="0"/>
              <a:t>Collection</a:t>
            </a:r>
            <a:r>
              <a:rPr lang="zh-CN" altLang="zh-CN" dirty="0"/>
              <a:t>接口添加一个扩展函数</a:t>
            </a:r>
            <a:r>
              <a:rPr lang="zh-CN" altLang="en-US" dirty="0"/>
              <a:t>：</a:t>
            </a:r>
            <a:endParaRPr lang="en-US" altLang="zh-CN" dirty="0"/>
          </a:p>
          <a:p>
            <a:endParaRPr lang="en-US" altLang="zh-CN" dirty="0"/>
          </a:p>
          <a:p>
            <a:r>
              <a:rPr lang="en-US" altLang="zh-CN" dirty="0"/>
              <a:t>infix fun &lt;T&gt; Collection&lt;T&gt;.has(element: T) = contains(element)</a:t>
            </a:r>
          </a:p>
          <a:p>
            <a:endParaRPr lang="en-US" altLang="zh-CN" dirty="0"/>
          </a:p>
          <a:p>
            <a:r>
              <a:rPr lang="zh-CN" altLang="zh-CN" dirty="0"/>
              <a:t>现在我们就可以使用如下的语法来判断集合中是否包括某个指定的元素：</a:t>
            </a:r>
            <a:endParaRPr lang="en-US" altLang="zh-CN" dirty="0"/>
          </a:p>
          <a:p>
            <a:endParaRPr lang="en-US" altLang="zh-CN" dirty="0"/>
          </a:p>
          <a:p>
            <a:r>
              <a:rPr lang="en-US" altLang="zh-CN" dirty="0" err="1"/>
              <a:t>val</a:t>
            </a:r>
            <a:r>
              <a:rPr lang="en-US" altLang="zh-CN" dirty="0"/>
              <a:t> list = </a:t>
            </a:r>
            <a:r>
              <a:rPr lang="en-US" altLang="zh-CN" dirty="0" err="1"/>
              <a:t>listOf</a:t>
            </a:r>
            <a:r>
              <a:rPr lang="en-US" altLang="zh-CN" dirty="0"/>
              <a:t>("Apple", "Banana", "Orange", "Pear", "Grape")</a:t>
            </a:r>
          </a:p>
          <a:p>
            <a:r>
              <a:rPr lang="en-US" altLang="zh-CN" dirty="0"/>
              <a:t>if (list has "Banana") {</a:t>
            </a:r>
          </a:p>
          <a:p>
            <a:r>
              <a:rPr lang="en-US" altLang="zh-CN" dirty="0"/>
              <a:t>    // </a:t>
            </a:r>
            <a:r>
              <a:rPr lang="zh-CN" altLang="en-US" dirty="0"/>
              <a:t>处理具体的逻辑</a:t>
            </a:r>
          </a:p>
          <a:p>
            <a:r>
              <a:rPr lang="en-US" altLang="zh-CN" dirty="0"/>
              <a:t>}</a:t>
            </a:r>
            <a:endParaRPr lang="zh-CN" altLang="en-US" dirty="0"/>
          </a:p>
        </p:txBody>
      </p:sp>
    </p:spTree>
    <p:extLst>
      <p:ext uri="{BB962C8B-B14F-4D97-AF65-F5344CB8AC3E}">
        <p14:creationId xmlns:p14="http://schemas.microsoft.com/office/powerpoint/2010/main" val="3311257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推荐阅读</a:t>
            </a:r>
          </a:p>
        </p:txBody>
      </p:sp>
      <p:sp>
        <p:nvSpPr>
          <p:cNvPr id="9" name="文本框 8">
            <a:extLst>
              <a:ext uri="{FF2B5EF4-FFF2-40B4-BE49-F238E27FC236}">
                <a16:creationId xmlns:a16="http://schemas.microsoft.com/office/drawing/2014/main" id="{9A2E1361-1C89-3044-BF01-B357496C77AA}"/>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sp>
        <p:nvSpPr>
          <p:cNvPr id="5" name="标题 1">
            <a:extLst>
              <a:ext uri="{FF2B5EF4-FFF2-40B4-BE49-F238E27FC236}">
                <a16:creationId xmlns:a16="http://schemas.microsoft.com/office/drawing/2014/main" id="{270050F2-651D-41E8-A3B8-05556AAB72CD}"/>
              </a:ext>
            </a:extLst>
          </p:cNvPr>
          <p:cNvSpPr txBox="1">
            <a:spLocks/>
          </p:cNvSpPr>
          <p:nvPr/>
        </p:nvSpPr>
        <p:spPr>
          <a:xfrm>
            <a:off x="838200" y="365125"/>
            <a:ext cx="10515600" cy="513061"/>
          </a:xfrm>
          <a:prstGeom prst="rect">
            <a:avLst/>
          </a:prstGeom>
          <a:effectLst>
            <a:outerShdw blurRad="50800" dir="14400000">
              <a:srgbClr val="000000">
                <a:alpha val="60000"/>
              </a:srgbClr>
            </a:outerShdw>
          </a:effectLst>
        </p:spPr>
        <p:txBody>
          <a:bodyPr vert="horz" lIns="91440" tIns="45720" rIns="91440" bIns="45720" rtlCol="0" anchor="b">
            <a:normAutofit/>
          </a:bodyPr>
          <a:lst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zh-CN" altLang="en-US" sz="2400"/>
              <a:t>推荐阅读</a:t>
            </a:r>
            <a:endParaRPr lang="zh-CN" altLang="en-US" sz="2400" dirty="0"/>
          </a:p>
        </p:txBody>
      </p:sp>
      <p:sp>
        <p:nvSpPr>
          <p:cNvPr id="6" name="文本框 5">
            <a:extLst>
              <a:ext uri="{FF2B5EF4-FFF2-40B4-BE49-F238E27FC236}">
                <a16:creationId xmlns:a16="http://schemas.microsoft.com/office/drawing/2014/main" id="{6AA07B5E-FB5C-4F8F-8756-C7DDEBFC2FC6}"/>
              </a:ext>
            </a:extLst>
          </p:cNvPr>
          <p:cNvSpPr txBox="1"/>
          <p:nvPr/>
        </p:nvSpPr>
        <p:spPr>
          <a:xfrm>
            <a:off x="810000" y="2540000"/>
            <a:ext cx="7274458" cy="1754326"/>
          </a:xfrm>
          <a:prstGeom prst="rect">
            <a:avLst/>
          </a:prstGeom>
          <a:noFill/>
        </p:spPr>
        <p:txBody>
          <a:bodyPr wrap="square" rtlCol="0">
            <a:spAutoFit/>
          </a:bodyPr>
          <a:lstStyle/>
          <a:p>
            <a:r>
              <a:rPr kumimoji="1" lang="en-US" altLang="zh-CN" dirty="0"/>
              <a:t>1.</a:t>
            </a:r>
            <a:r>
              <a:rPr kumimoji="1" lang="zh-CN" altLang="en-US" dirty="0"/>
              <a:t> </a:t>
            </a:r>
            <a:r>
              <a:rPr kumimoji="1" lang="en-US" altLang="zh-CN" dirty="0"/>
              <a:t>《</a:t>
            </a:r>
            <a:r>
              <a:rPr kumimoji="1" lang="zh-CN" altLang="en-US" dirty="0"/>
              <a:t>第一行代码</a:t>
            </a:r>
            <a:r>
              <a:rPr kumimoji="1" lang="en-US" altLang="zh-CN" dirty="0"/>
              <a:t>——Android》</a:t>
            </a:r>
            <a:r>
              <a:rPr kumimoji="1" lang="zh-CN" altLang="en-US" dirty="0"/>
              <a:t>官方主页</a:t>
            </a:r>
            <a:endParaRPr kumimoji="1" lang="en-US" altLang="zh-CN" dirty="0"/>
          </a:p>
          <a:p>
            <a:endParaRPr kumimoji="1" lang="en-US" altLang="zh-CN" dirty="0"/>
          </a:p>
          <a:p>
            <a:r>
              <a:rPr kumimoji="1" lang="en-US" altLang="zh-CN" dirty="0">
                <a:solidFill>
                  <a:srgbClr val="00B0F0"/>
                </a:solidFill>
                <a:hlinkClick r:id="rId2">
                  <a:extLst>
                    <a:ext uri="{A12FA001-AC4F-418D-AE19-62706E023703}">
                      <ahyp:hlinkClr xmlns:ahyp="http://schemas.microsoft.com/office/drawing/2018/hyperlinkcolor" val="tx"/>
                    </a:ext>
                  </a:extLst>
                </a:hlinkClick>
              </a:rPr>
              <a:t>https://www.ituring.com.cn/book/2744</a:t>
            </a:r>
            <a:endParaRPr kumimoji="1" lang="en-US" altLang="zh-CN" dirty="0">
              <a:solidFill>
                <a:srgbClr val="00B0F0"/>
              </a:solidFill>
            </a:endParaRPr>
          </a:p>
          <a:p>
            <a:endParaRPr kumimoji="1" lang="en-US" altLang="zh-CN" dirty="0"/>
          </a:p>
          <a:p>
            <a:r>
              <a:rPr kumimoji="1" lang="en-US" altLang="zh-CN" dirty="0"/>
              <a:t>2.</a:t>
            </a:r>
            <a:r>
              <a:rPr kumimoji="1" lang="zh-CN" altLang="en-US" dirty="0"/>
              <a:t>  郭霖微信公众号</a:t>
            </a:r>
            <a:endParaRPr kumimoji="1" lang="en-US" altLang="zh-CN" dirty="0"/>
          </a:p>
          <a:p>
            <a:endParaRPr kumimoji="1" lang="zh-CN" altLang="en-US" dirty="0"/>
          </a:p>
        </p:txBody>
      </p:sp>
      <p:pic>
        <p:nvPicPr>
          <p:cNvPr id="7" name="图片 6">
            <a:extLst>
              <a:ext uri="{FF2B5EF4-FFF2-40B4-BE49-F238E27FC236}">
                <a16:creationId xmlns:a16="http://schemas.microsoft.com/office/drawing/2014/main" id="{8FE36540-7F7B-418A-934D-A7D997B81F0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17600" y="4098925"/>
            <a:ext cx="1822450" cy="1857215"/>
          </a:xfrm>
          <a:prstGeom prst="rect">
            <a:avLst/>
          </a:prstGeom>
          <a:noFill/>
          <a:ln>
            <a:noFill/>
          </a:ln>
        </p:spPr>
      </p:pic>
      <p:pic>
        <p:nvPicPr>
          <p:cNvPr id="8" name="图片 7" descr="手机屏幕截图&#10;&#10;描述已自动生成">
            <a:extLst>
              <a:ext uri="{FF2B5EF4-FFF2-40B4-BE49-F238E27FC236}">
                <a16:creationId xmlns:a16="http://schemas.microsoft.com/office/drawing/2014/main" id="{AF63C851-622F-44FC-92BC-A75A28A8BC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3601" y="2317750"/>
            <a:ext cx="3462516" cy="3816350"/>
          </a:xfrm>
          <a:prstGeom prst="rect">
            <a:avLst/>
          </a:prstGeom>
        </p:spPr>
      </p:pic>
    </p:spTree>
    <p:extLst>
      <p:ext uri="{BB962C8B-B14F-4D97-AF65-F5344CB8AC3E}">
        <p14:creationId xmlns:p14="http://schemas.microsoft.com/office/powerpoint/2010/main" val="1101113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490F0C-E588-4A18-A32C-7836EDB3B332}"/>
              </a:ext>
            </a:extLst>
          </p:cNvPr>
          <p:cNvSpPr>
            <a:spLocks noGrp="1"/>
          </p:cNvSpPr>
          <p:nvPr>
            <p:ph type="ctrTitle"/>
          </p:nvPr>
        </p:nvSpPr>
        <p:spPr>
          <a:xfrm>
            <a:off x="1540598" y="3163750"/>
            <a:ext cx="9110804" cy="530500"/>
          </a:xfrm>
        </p:spPr>
        <p:txBody>
          <a:bodyPr>
            <a:normAutofit fontScale="90000"/>
          </a:bodyPr>
          <a:lstStyle/>
          <a:p>
            <a:r>
              <a:rPr lang="zh-CN" altLang="en-US" sz="3200" dirty="0"/>
              <a:t>结束</a:t>
            </a:r>
          </a:p>
        </p:txBody>
      </p:sp>
    </p:spTree>
    <p:extLst>
      <p:ext uri="{BB962C8B-B14F-4D97-AF65-F5344CB8AC3E}">
        <p14:creationId xmlns:p14="http://schemas.microsoft.com/office/powerpoint/2010/main" val="1389320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通知的简介</a:t>
            </a:r>
          </a:p>
        </p:txBody>
      </p:sp>
      <p:sp>
        <p:nvSpPr>
          <p:cNvPr id="8" name="矩形 7">
            <a:extLst>
              <a:ext uri="{FF2B5EF4-FFF2-40B4-BE49-F238E27FC236}">
                <a16:creationId xmlns:a16="http://schemas.microsoft.com/office/drawing/2014/main" id="{DC09C1D0-9291-4759-A115-CC21729B1056}"/>
              </a:ext>
            </a:extLst>
          </p:cNvPr>
          <p:cNvSpPr/>
          <p:nvPr/>
        </p:nvSpPr>
        <p:spPr>
          <a:xfrm>
            <a:off x="838200" y="2465920"/>
            <a:ext cx="10322607" cy="923330"/>
          </a:xfrm>
          <a:prstGeom prst="rect">
            <a:avLst/>
          </a:prstGeom>
        </p:spPr>
        <p:txBody>
          <a:bodyPr wrap="square">
            <a:spAutoFit/>
          </a:bodyPr>
          <a:lstStyle/>
          <a:p>
            <a:r>
              <a:rPr lang="zh-CN" altLang="en-US" dirty="0"/>
              <a:t>通知是</a:t>
            </a:r>
            <a:r>
              <a:rPr lang="en-US" altLang="zh-CN" dirty="0"/>
              <a:t>Android</a:t>
            </a:r>
            <a:r>
              <a:rPr lang="zh-CN" altLang="en-US" dirty="0"/>
              <a:t>系统中比较有特色的一个功能，当某个应用程序希望向用户发出一些提示信息，而该应用程序又不在前台运行时，就可以借助通知来实现。发出一条通知后，手机最上方的状态栏中会显示一个通知的图标，下拉状态栏后可以看到通知的详细内容。</a:t>
            </a:r>
          </a:p>
        </p:txBody>
      </p:sp>
    </p:spTree>
    <p:extLst>
      <p:ext uri="{BB962C8B-B14F-4D97-AF65-F5344CB8AC3E}">
        <p14:creationId xmlns:p14="http://schemas.microsoft.com/office/powerpoint/2010/main" val="471421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通知渠道</a:t>
            </a:r>
          </a:p>
        </p:txBody>
      </p:sp>
      <p:sp>
        <p:nvSpPr>
          <p:cNvPr id="8" name="矩形 7">
            <a:extLst>
              <a:ext uri="{FF2B5EF4-FFF2-40B4-BE49-F238E27FC236}">
                <a16:creationId xmlns:a16="http://schemas.microsoft.com/office/drawing/2014/main" id="{DC09C1D0-9291-4759-A115-CC21729B1056}"/>
              </a:ext>
            </a:extLst>
          </p:cNvPr>
          <p:cNvSpPr/>
          <p:nvPr/>
        </p:nvSpPr>
        <p:spPr>
          <a:xfrm>
            <a:off x="838200" y="2506864"/>
            <a:ext cx="10322607" cy="1477328"/>
          </a:xfrm>
          <a:prstGeom prst="rect">
            <a:avLst/>
          </a:prstGeom>
        </p:spPr>
        <p:txBody>
          <a:bodyPr wrap="square">
            <a:spAutoFit/>
          </a:bodyPr>
          <a:lstStyle/>
          <a:p>
            <a:r>
              <a:rPr lang="en-US" altLang="zh-CN" dirty="0"/>
              <a:t>Android 8.0</a:t>
            </a:r>
            <a:r>
              <a:rPr lang="zh-CN" altLang="en-US" dirty="0"/>
              <a:t>系统引入了通知渠道这个概念。</a:t>
            </a:r>
          </a:p>
          <a:p>
            <a:endParaRPr lang="zh-CN" altLang="en-US" dirty="0"/>
          </a:p>
          <a:p>
            <a:r>
              <a:rPr lang="zh-CN" altLang="en-US" dirty="0"/>
              <a:t>什么是通知渠道呢？顾名思义，就是每条通知都要属于一个对应的渠道。每个应用程序都可以自由地创建当前应用拥有哪些通知渠道，但是这些通知渠道的控制权是掌握在用户手上的。用户可以自由地选择这些通知渠道的重要程度，是否响铃、是否振动或者是否要关闭这个渠道的通知。</a:t>
            </a:r>
          </a:p>
        </p:txBody>
      </p:sp>
    </p:spTree>
    <p:extLst>
      <p:ext uri="{BB962C8B-B14F-4D97-AF65-F5344CB8AC3E}">
        <p14:creationId xmlns:p14="http://schemas.microsoft.com/office/powerpoint/2010/main" val="1239609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通知渠道</a:t>
            </a:r>
          </a:p>
        </p:txBody>
      </p:sp>
      <p:sp>
        <p:nvSpPr>
          <p:cNvPr id="8" name="矩形 7">
            <a:extLst>
              <a:ext uri="{FF2B5EF4-FFF2-40B4-BE49-F238E27FC236}">
                <a16:creationId xmlns:a16="http://schemas.microsoft.com/office/drawing/2014/main" id="{DC09C1D0-9291-4759-A115-CC21729B1056}"/>
              </a:ext>
            </a:extLst>
          </p:cNvPr>
          <p:cNvSpPr/>
          <p:nvPr/>
        </p:nvSpPr>
        <p:spPr>
          <a:xfrm>
            <a:off x="701721" y="2494993"/>
            <a:ext cx="6204046" cy="1754326"/>
          </a:xfrm>
          <a:prstGeom prst="rect">
            <a:avLst/>
          </a:prstGeom>
        </p:spPr>
        <p:txBody>
          <a:bodyPr wrap="square">
            <a:spAutoFit/>
          </a:bodyPr>
          <a:lstStyle/>
          <a:p>
            <a:r>
              <a:rPr lang="zh-CN" altLang="en-US" dirty="0"/>
              <a:t>对于每个应用来说，通知渠道的划分是非常考究的，因为通知渠道一旦创建之后就不能再修改了，因此开发者需要仔细分析自己的应用程序一共有哪些类型的通知，然后再去创建相应的通知渠道。</a:t>
            </a:r>
            <a:endParaRPr lang="en-US" altLang="zh-CN" dirty="0"/>
          </a:p>
          <a:p>
            <a:endParaRPr lang="en-US" altLang="zh-CN" dirty="0"/>
          </a:p>
          <a:p>
            <a:r>
              <a:rPr lang="zh-CN" altLang="en-US" dirty="0"/>
              <a:t>我们可以参考</a:t>
            </a:r>
            <a:r>
              <a:rPr lang="en-US" altLang="zh-CN" dirty="0"/>
              <a:t>Twitter</a:t>
            </a:r>
            <a:r>
              <a:rPr lang="zh-CN" altLang="en-US" dirty="0"/>
              <a:t>的通知渠道划分，如右图所示。</a:t>
            </a:r>
          </a:p>
        </p:txBody>
      </p:sp>
      <p:pic>
        <p:nvPicPr>
          <p:cNvPr id="4" name="图片 3">
            <a:extLst>
              <a:ext uri="{FF2B5EF4-FFF2-40B4-BE49-F238E27FC236}">
                <a16:creationId xmlns:a16="http://schemas.microsoft.com/office/drawing/2014/main" id="{66DEAEEC-A1FC-4D8C-9B09-6F86D43E0934}"/>
              </a:ext>
            </a:extLst>
          </p:cNvPr>
          <p:cNvPicPr/>
          <p:nvPr/>
        </p:nvPicPr>
        <p:blipFill>
          <a:blip r:embed="rId2">
            <a:extLst>
              <a:ext uri="{28A0092B-C50C-407E-A947-70E740481C1C}">
                <a14:useLocalDpi xmlns:a14="http://schemas.microsoft.com/office/drawing/2010/main" val="0"/>
              </a:ext>
            </a:extLst>
          </a:blip>
          <a:stretch>
            <a:fillRect/>
          </a:stretch>
        </p:blipFill>
        <p:spPr>
          <a:xfrm>
            <a:off x="8119404" y="2250378"/>
            <a:ext cx="2258458" cy="3997882"/>
          </a:xfrm>
          <a:prstGeom prst="rect">
            <a:avLst/>
          </a:prstGeom>
        </p:spPr>
      </p:pic>
    </p:spTree>
    <p:extLst>
      <p:ext uri="{BB962C8B-B14F-4D97-AF65-F5344CB8AC3E}">
        <p14:creationId xmlns:p14="http://schemas.microsoft.com/office/powerpoint/2010/main" val="994753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创建通知渠道</a:t>
            </a:r>
          </a:p>
        </p:txBody>
      </p:sp>
      <p:sp>
        <p:nvSpPr>
          <p:cNvPr id="8" name="矩形 7">
            <a:extLst>
              <a:ext uri="{FF2B5EF4-FFF2-40B4-BE49-F238E27FC236}">
                <a16:creationId xmlns:a16="http://schemas.microsoft.com/office/drawing/2014/main" id="{DC09C1D0-9291-4759-A115-CC21729B1056}"/>
              </a:ext>
            </a:extLst>
          </p:cNvPr>
          <p:cNvSpPr/>
          <p:nvPr/>
        </p:nvSpPr>
        <p:spPr>
          <a:xfrm>
            <a:off x="838199" y="2329443"/>
            <a:ext cx="10322607" cy="2585323"/>
          </a:xfrm>
          <a:prstGeom prst="rect">
            <a:avLst/>
          </a:prstGeom>
        </p:spPr>
        <p:txBody>
          <a:bodyPr wrap="square">
            <a:spAutoFit/>
          </a:bodyPr>
          <a:lstStyle/>
          <a:p>
            <a:r>
              <a:rPr lang="zh-CN" altLang="en-US" dirty="0"/>
              <a:t>创建一个通知渠道至少需要渠道</a:t>
            </a:r>
            <a:r>
              <a:rPr lang="en-US" altLang="zh-CN" dirty="0"/>
              <a:t>ID</a:t>
            </a:r>
            <a:r>
              <a:rPr lang="zh-CN" altLang="en-US" dirty="0"/>
              <a:t>、渠道名称以及重要等级这</a:t>
            </a:r>
            <a:r>
              <a:rPr lang="en-US" altLang="zh-CN" dirty="0"/>
              <a:t>3</a:t>
            </a:r>
            <a:r>
              <a:rPr lang="zh-CN" altLang="en-US" dirty="0"/>
              <a:t>个参数，其中渠道</a:t>
            </a:r>
            <a:r>
              <a:rPr lang="en-US" altLang="zh-CN" dirty="0"/>
              <a:t>ID</a:t>
            </a:r>
            <a:r>
              <a:rPr lang="zh-CN" altLang="en-US" dirty="0"/>
              <a:t>可以随便定义，只要保证全局唯一性就可以。</a:t>
            </a:r>
            <a:endParaRPr lang="en-US" altLang="zh-CN" dirty="0"/>
          </a:p>
          <a:p>
            <a:endParaRPr lang="en-US" altLang="zh-CN" dirty="0"/>
          </a:p>
          <a:p>
            <a:r>
              <a:rPr lang="zh-CN" altLang="en-US" dirty="0"/>
              <a:t>渠道名称是给用户看的，需要可以清楚地表达这个渠道的用途。</a:t>
            </a:r>
            <a:endParaRPr lang="en-US" altLang="zh-CN" dirty="0"/>
          </a:p>
          <a:p>
            <a:endParaRPr lang="en-US" altLang="zh-CN" dirty="0"/>
          </a:p>
          <a:p>
            <a:r>
              <a:rPr lang="zh-CN" altLang="en-US" dirty="0"/>
              <a:t>通知的重要等级主要有</a:t>
            </a:r>
            <a:r>
              <a:rPr lang="en-US" altLang="zh-CN" dirty="0"/>
              <a:t>IMPORTANCE_HIGH</a:t>
            </a:r>
            <a:r>
              <a:rPr lang="zh-CN" altLang="en-US" dirty="0"/>
              <a:t>、</a:t>
            </a:r>
            <a:r>
              <a:rPr lang="en-US" altLang="zh-CN" dirty="0"/>
              <a:t>IMPORTANCE_DEFAULT</a:t>
            </a:r>
            <a:r>
              <a:rPr lang="zh-CN" altLang="en-US" dirty="0"/>
              <a:t>、</a:t>
            </a:r>
            <a:r>
              <a:rPr lang="en-US" altLang="zh-CN" dirty="0"/>
              <a:t>IMPORTANCE_LOW</a:t>
            </a:r>
            <a:r>
              <a:rPr lang="zh-CN" altLang="en-US" dirty="0"/>
              <a:t>、</a:t>
            </a:r>
            <a:r>
              <a:rPr lang="en-US" altLang="zh-CN" dirty="0"/>
              <a:t>IMPORTANCE_MIN</a:t>
            </a:r>
            <a:r>
              <a:rPr lang="zh-CN" altLang="en-US" dirty="0"/>
              <a:t>这几种，对应的重要程度依次从高到低，不同的重要等级会决定通知的不同行为。</a:t>
            </a:r>
            <a:endParaRPr lang="en-US" altLang="zh-CN" dirty="0"/>
          </a:p>
          <a:p>
            <a:endParaRPr lang="en-US" altLang="zh-CN" dirty="0"/>
          </a:p>
          <a:p>
            <a:r>
              <a:rPr lang="zh-CN" altLang="en-US" dirty="0"/>
              <a:t>示例代码如下所示：</a:t>
            </a:r>
          </a:p>
        </p:txBody>
      </p:sp>
      <p:sp>
        <p:nvSpPr>
          <p:cNvPr id="3" name="矩形 2">
            <a:extLst>
              <a:ext uri="{FF2B5EF4-FFF2-40B4-BE49-F238E27FC236}">
                <a16:creationId xmlns:a16="http://schemas.microsoft.com/office/drawing/2014/main" id="{606764A5-F3B5-4DE2-B230-D2AD89C36B76}"/>
              </a:ext>
            </a:extLst>
          </p:cNvPr>
          <p:cNvSpPr/>
          <p:nvPr/>
        </p:nvSpPr>
        <p:spPr>
          <a:xfrm>
            <a:off x="838199" y="5165694"/>
            <a:ext cx="9886773" cy="1200329"/>
          </a:xfrm>
          <a:prstGeom prst="rect">
            <a:avLst/>
          </a:prstGeom>
        </p:spPr>
        <p:txBody>
          <a:bodyPr wrap="square">
            <a:spAutoFit/>
          </a:bodyPr>
          <a:lstStyle/>
          <a:p>
            <a:r>
              <a:rPr lang="zh-CN" altLang="en-US" dirty="0"/>
              <a:t>if (Build.VERSION.SDK_INT &gt;= Build.VERSION_CODES.O) {</a:t>
            </a:r>
          </a:p>
          <a:p>
            <a:r>
              <a:rPr lang="zh-CN" altLang="en-US" dirty="0"/>
              <a:t>    val channel = NotificationChannel(channelId, channelName, importance)</a:t>
            </a:r>
          </a:p>
          <a:p>
            <a:r>
              <a:rPr lang="zh-CN" altLang="en-US" dirty="0"/>
              <a:t>    manager.createNotificationChannel(channel)</a:t>
            </a:r>
          </a:p>
          <a:p>
            <a:r>
              <a:rPr lang="zh-CN" altLang="en-US" dirty="0"/>
              <a:t>}</a:t>
            </a:r>
          </a:p>
        </p:txBody>
      </p:sp>
    </p:spTree>
    <p:extLst>
      <p:ext uri="{BB962C8B-B14F-4D97-AF65-F5344CB8AC3E}">
        <p14:creationId xmlns:p14="http://schemas.microsoft.com/office/powerpoint/2010/main" val="3786639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B4B2E5B-AC1A-48C2-A7C3-9857E07D10FB}"/>
              </a:ext>
            </a:extLst>
          </p:cNvPr>
          <p:cNvPicPr/>
          <p:nvPr/>
        </p:nvPicPr>
        <p:blipFill>
          <a:blip r:embed="rId2">
            <a:extLst>
              <a:ext uri="{28A0092B-C50C-407E-A947-70E740481C1C}">
                <a14:useLocalDpi xmlns:a14="http://schemas.microsoft.com/office/drawing/2010/main" val="0"/>
              </a:ext>
            </a:extLst>
          </a:blip>
          <a:stretch>
            <a:fillRect/>
          </a:stretch>
        </p:blipFill>
        <p:spPr>
          <a:xfrm>
            <a:off x="9518424" y="2330486"/>
            <a:ext cx="2258457" cy="3997881"/>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通知的基本用法</a:t>
            </a:r>
          </a:p>
        </p:txBody>
      </p:sp>
      <p:sp>
        <p:nvSpPr>
          <p:cNvPr id="8" name="矩形 7">
            <a:extLst>
              <a:ext uri="{FF2B5EF4-FFF2-40B4-BE49-F238E27FC236}">
                <a16:creationId xmlns:a16="http://schemas.microsoft.com/office/drawing/2014/main" id="{DC09C1D0-9291-4759-A115-CC21729B1056}"/>
              </a:ext>
            </a:extLst>
          </p:cNvPr>
          <p:cNvSpPr/>
          <p:nvPr/>
        </p:nvSpPr>
        <p:spPr>
          <a:xfrm>
            <a:off x="715369" y="2426020"/>
            <a:ext cx="10322607" cy="369332"/>
          </a:xfrm>
          <a:prstGeom prst="rect">
            <a:avLst/>
          </a:prstGeom>
        </p:spPr>
        <p:txBody>
          <a:bodyPr wrap="square">
            <a:spAutoFit/>
          </a:bodyPr>
          <a:lstStyle/>
          <a:p>
            <a:r>
              <a:rPr lang="zh-CN" altLang="en-US" dirty="0"/>
              <a:t>想要让手机弹出一条通知，只需要使用如下代码：</a:t>
            </a:r>
          </a:p>
        </p:txBody>
      </p:sp>
      <p:sp>
        <p:nvSpPr>
          <p:cNvPr id="4" name="矩形 3">
            <a:extLst>
              <a:ext uri="{FF2B5EF4-FFF2-40B4-BE49-F238E27FC236}">
                <a16:creationId xmlns:a16="http://schemas.microsoft.com/office/drawing/2014/main" id="{60C41824-C5A5-4674-A849-E48074D033FF}"/>
              </a:ext>
            </a:extLst>
          </p:cNvPr>
          <p:cNvSpPr/>
          <p:nvPr/>
        </p:nvSpPr>
        <p:spPr>
          <a:xfrm>
            <a:off x="715369" y="3026522"/>
            <a:ext cx="8257144" cy="1815882"/>
          </a:xfrm>
          <a:prstGeom prst="rect">
            <a:avLst/>
          </a:prstGeom>
        </p:spPr>
        <p:txBody>
          <a:bodyPr wrap="square">
            <a:spAutoFit/>
          </a:bodyPr>
          <a:lstStyle/>
          <a:p>
            <a:r>
              <a:rPr lang="zh-CN" altLang="en-US" sz="1400" dirty="0"/>
              <a:t>val manager = getSystemService(Context.NOTIFICATION_SERVICE) as NotificationManager</a:t>
            </a:r>
          </a:p>
          <a:p>
            <a:r>
              <a:rPr lang="zh-CN" altLang="en-US" sz="1400" dirty="0"/>
              <a:t>val notification = NotificationCompat.Builder(context, channelId)</a:t>
            </a:r>
          </a:p>
          <a:p>
            <a:r>
              <a:rPr lang="zh-CN" altLang="en-US" sz="1400" dirty="0"/>
              <a:t>        .setContentTitle("This is content title")</a:t>
            </a:r>
          </a:p>
          <a:p>
            <a:r>
              <a:rPr lang="zh-CN" altLang="en-US" sz="1400" dirty="0"/>
              <a:t>        .setContentText("This is content text")</a:t>
            </a:r>
          </a:p>
          <a:p>
            <a:r>
              <a:rPr lang="zh-CN" altLang="en-US" sz="1400" dirty="0"/>
              <a:t>        .setSmallIcon(R.drawable.small_icon)</a:t>
            </a:r>
          </a:p>
          <a:p>
            <a:r>
              <a:rPr lang="zh-CN" altLang="en-US" sz="1400" dirty="0"/>
              <a:t>        .setLargeIcon(BitmapFactory.decodeResource(getResources(), R.drawable.large_icon))</a:t>
            </a:r>
          </a:p>
          <a:p>
            <a:r>
              <a:rPr lang="zh-CN" altLang="en-US" sz="1400" dirty="0"/>
              <a:t>        .build()</a:t>
            </a:r>
          </a:p>
          <a:p>
            <a:r>
              <a:rPr lang="zh-CN" altLang="en-US" sz="1400" dirty="0"/>
              <a:t>manager.notify(1, notification)</a:t>
            </a:r>
          </a:p>
        </p:txBody>
      </p:sp>
    </p:spTree>
    <p:extLst>
      <p:ext uri="{BB962C8B-B14F-4D97-AF65-F5344CB8AC3E}">
        <p14:creationId xmlns:p14="http://schemas.microsoft.com/office/powerpoint/2010/main" val="325813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B4B2E5B-AC1A-48C2-A7C3-9857E07D10FB}"/>
              </a:ext>
            </a:extLst>
          </p:cNvPr>
          <p:cNvPicPr/>
          <p:nvPr/>
        </p:nvPicPr>
        <p:blipFill>
          <a:blip r:embed="rId2">
            <a:extLst>
              <a:ext uri="{28A0092B-C50C-407E-A947-70E740481C1C}">
                <a14:useLocalDpi xmlns:a14="http://schemas.microsoft.com/office/drawing/2010/main" val="0"/>
              </a:ext>
            </a:extLst>
          </a:blip>
          <a:stretch>
            <a:fillRect/>
          </a:stretch>
        </p:blipFill>
        <p:spPr>
          <a:xfrm>
            <a:off x="9545719" y="2308963"/>
            <a:ext cx="2258457" cy="3997881"/>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200" y="365125"/>
            <a:ext cx="10515600" cy="513061"/>
          </a:xfrm>
        </p:spPr>
        <p:txBody>
          <a:bodyPr>
            <a:normAutofit/>
          </a:bodyPr>
          <a:lstStyle/>
          <a:p>
            <a:r>
              <a:rPr lang="zh-CN" altLang="en-US" sz="2400" dirty="0"/>
              <a:t>通知的基本用法</a:t>
            </a:r>
          </a:p>
        </p:txBody>
      </p:sp>
      <p:sp>
        <p:nvSpPr>
          <p:cNvPr id="8" name="矩形 7">
            <a:extLst>
              <a:ext uri="{FF2B5EF4-FFF2-40B4-BE49-F238E27FC236}">
                <a16:creationId xmlns:a16="http://schemas.microsoft.com/office/drawing/2014/main" id="{DC09C1D0-9291-4759-A115-CC21729B1056}"/>
              </a:ext>
            </a:extLst>
          </p:cNvPr>
          <p:cNvSpPr/>
          <p:nvPr/>
        </p:nvSpPr>
        <p:spPr>
          <a:xfrm>
            <a:off x="838200" y="2439645"/>
            <a:ext cx="10322607" cy="369332"/>
          </a:xfrm>
          <a:prstGeom prst="rect">
            <a:avLst/>
          </a:prstGeom>
        </p:spPr>
        <p:txBody>
          <a:bodyPr wrap="square">
            <a:spAutoFit/>
          </a:bodyPr>
          <a:lstStyle/>
          <a:p>
            <a:r>
              <a:rPr lang="zh-CN" altLang="en-US" dirty="0"/>
              <a:t>想要指定通知的点击事件，只需要使用如下代码：</a:t>
            </a:r>
          </a:p>
        </p:txBody>
      </p:sp>
      <p:sp>
        <p:nvSpPr>
          <p:cNvPr id="4" name="矩形 3">
            <a:extLst>
              <a:ext uri="{FF2B5EF4-FFF2-40B4-BE49-F238E27FC236}">
                <a16:creationId xmlns:a16="http://schemas.microsoft.com/office/drawing/2014/main" id="{60C41824-C5A5-4674-A849-E48074D033FF}"/>
              </a:ext>
            </a:extLst>
          </p:cNvPr>
          <p:cNvSpPr/>
          <p:nvPr/>
        </p:nvSpPr>
        <p:spPr>
          <a:xfrm>
            <a:off x="838199" y="3076796"/>
            <a:ext cx="8707520" cy="2462213"/>
          </a:xfrm>
          <a:prstGeom prst="rect">
            <a:avLst/>
          </a:prstGeom>
        </p:spPr>
        <p:txBody>
          <a:bodyPr wrap="square">
            <a:spAutoFit/>
          </a:bodyPr>
          <a:lstStyle/>
          <a:p>
            <a:r>
              <a:rPr lang="en-US" altLang="zh-CN" sz="1400" b="1" dirty="0" err="1"/>
              <a:t>val</a:t>
            </a:r>
            <a:r>
              <a:rPr lang="en-US" altLang="zh-CN" sz="1400" b="1" dirty="0"/>
              <a:t> intent = Intent(this, </a:t>
            </a:r>
            <a:r>
              <a:rPr lang="en-US" altLang="zh-CN" sz="1400" b="1" dirty="0" err="1"/>
              <a:t>NotificationActivity</a:t>
            </a:r>
            <a:r>
              <a:rPr lang="en-US" altLang="zh-CN" sz="1400" b="1" dirty="0"/>
              <a:t>::class.java)</a:t>
            </a:r>
          </a:p>
          <a:p>
            <a:r>
              <a:rPr lang="en-US" altLang="zh-CN" sz="1400" b="1" dirty="0" err="1"/>
              <a:t>val</a:t>
            </a:r>
            <a:r>
              <a:rPr lang="en-US" altLang="zh-CN" sz="1400" b="1" dirty="0"/>
              <a:t> pi = </a:t>
            </a:r>
            <a:r>
              <a:rPr lang="en-US" altLang="zh-CN" sz="1400" b="1" dirty="0" err="1"/>
              <a:t>PendingIntent.getActivity</a:t>
            </a:r>
            <a:r>
              <a:rPr lang="en-US" altLang="zh-CN" sz="1400" b="1" dirty="0"/>
              <a:t>(this, 0, intent, 0)</a:t>
            </a:r>
          </a:p>
          <a:p>
            <a:r>
              <a:rPr lang="en-US" altLang="zh-CN" sz="1400" dirty="0" err="1"/>
              <a:t>val</a:t>
            </a:r>
            <a:r>
              <a:rPr lang="en-US" altLang="zh-CN" sz="1400" dirty="0"/>
              <a:t> manager = </a:t>
            </a:r>
            <a:r>
              <a:rPr lang="en-US" altLang="zh-CN" sz="1400" dirty="0" err="1"/>
              <a:t>getSystemService</a:t>
            </a:r>
            <a:r>
              <a:rPr lang="en-US" altLang="zh-CN" sz="1400" dirty="0"/>
              <a:t>(</a:t>
            </a:r>
            <a:r>
              <a:rPr lang="en-US" altLang="zh-CN" sz="1400" dirty="0" err="1"/>
              <a:t>Context.NOTIFICATION_SERVICE</a:t>
            </a:r>
            <a:r>
              <a:rPr lang="en-US" altLang="zh-CN" sz="1400" dirty="0"/>
              <a:t>) as </a:t>
            </a:r>
            <a:r>
              <a:rPr lang="en-US" altLang="zh-CN" sz="1400" dirty="0" err="1"/>
              <a:t>NotificationManager</a:t>
            </a:r>
            <a:endParaRPr lang="en-US" altLang="zh-CN" sz="1400" dirty="0"/>
          </a:p>
          <a:p>
            <a:r>
              <a:rPr lang="en-US" altLang="zh-CN" sz="1400" dirty="0" err="1"/>
              <a:t>val</a:t>
            </a:r>
            <a:r>
              <a:rPr lang="en-US" altLang="zh-CN" sz="1400" dirty="0"/>
              <a:t> notification = </a:t>
            </a:r>
            <a:r>
              <a:rPr lang="en-US" altLang="zh-CN" sz="1400" dirty="0" err="1"/>
              <a:t>NotificationCompat.Builder</a:t>
            </a:r>
            <a:r>
              <a:rPr lang="en-US" altLang="zh-CN" sz="1400" dirty="0"/>
              <a:t>(context, </a:t>
            </a:r>
            <a:r>
              <a:rPr lang="en-US" altLang="zh-CN" sz="1400" dirty="0" err="1"/>
              <a:t>channelId</a:t>
            </a:r>
            <a:r>
              <a:rPr lang="en-US" altLang="zh-CN" sz="1400" dirty="0"/>
              <a:t>)</a:t>
            </a:r>
          </a:p>
          <a:p>
            <a:r>
              <a:rPr lang="en-US" altLang="zh-CN" sz="1400" dirty="0"/>
              <a:t>        .</a:t>
            </a:r>
            <a:r>
              <a:rPr lang="en-US" altLang="zh-CN" sz="1400" dirty="0" err="1"/>
              <a:t>setContentTitle</a:t>
            </a:r>
            <a:r>
              <a:rPr lang="en-US" altLang="zh-CN" sz="1400" dirty="0"/>
              <a:t>("This is content title")</a:t>
            </a:r>
          </a:p>
          <a:p>
            <a:r>
              <a:rPr lang="en-US" altLang="zh-CN" sz="1400" dirty="0"/>
              <a:t>        .</a:t>
            </a:r>
            <a:r>
              <a:rPr lang="en-US" altLang="zh-CN" sz="1400" dirty="0" err="1"/>
              <a:t>setContentText</a:t>
            </a:r>
            <a:r>
              <a:rPr lang="en-US" altLang="zh-CN" sz="1400" dirty="0"/>
              <a:t>("This is content text")</a:t>
            </a:r>
          </a:p>
          <a:p>
            <a:r>
              <a:rPr lang="en-US" altLang="zh-CN" sz="1400" dirty="0"/>
              <a:t>        .</a:t>
            </a:r>
            <a:r>
              <a:rPr lang="en-US" altLang="zh-CN" sz="1400" dirty="0" err="1"/>
              <a:t>setSmallIcon</a:t>
            </a:r>
            <a:r>
              <a:rPr lang="en-US" altLang="zh-CN" sz="1400" dirty="0"/>
              <a:t>(</a:t>
            </a:r>
            <a:r>
              <a:rPr lang="en-US" altLang="zh-CN" sz="1400" dirty="0" err="1"/>
              <a:t>R.drawable.small_icon</a:t>
            </a:r>
            <a:r>
              <a:rPr lang="en-US" altLang="zh-CN" sz="1400" dirty="0"/>
              <a:t>)</a:t>
            </a:r>
          </a:p>
          <a:p>
            <a:r>
              <a:rPr lang="en-US" altLang="zh-CN" sz="1400" dirty="0"/>
              <a:t>        .</a:t>
            </a:r>
            <a:r>
              <a:rPr lang="en-US" altLang="zh-CN" sz="1400" dirty="0" err="1"/>
              <a:t>setLargeIcon</a:t>
            </a:r>
            <a:r>
              <a:rPr lang="en-US" altLang="zh-CN" sz="1400" dirty="0"/>
              <a:t>(</a:t>
            </a:r>
            <a:r>
              <a:rPr lang="en-US" altLang="zh-CN" sz="1400" dirty="0" err="1"/>
              <a:t>BitmapFactory.decodeResource</a:t>
            </a:r>
            <a:r>
              <a:rPr lang="en-US" altLang="zh-CN" sz="1400" dirty="0"/>
              <a:t>(</a:t>
            </a:r>
            <a:r>
              <a:rPr lang="en-US" altLang="zh-CN" sz="1400" dirty="0" err="1"/>
              <a:t>getResources</a:t>
            </a:r>
            <a:r>
              <a:rPr lang="en-US" altLang="zh-CN" sz="1400" dirty="0"/>
              <a:t>(), </a:t>
            </a:r>
            <a:r>
              <a:rPr lang="en-US" altLang="zh-CN" sz="1400" dirty="0" err="1"/>
              <a:t>R.drawable.large_icon</a:t>
            </a:r>
            <a:r>
              <a:rPr lang="en-US" altLang="zh-CN" sz="1400" dirty="0"/>
              <a:t>))</a:t>
            </a:r>
          </a:p>
          <a:p>
            <a:r>
              <a:rPr lang="en-US" altLang="zh-CN" sz="1400" dirty="0"/>
              <a:t>        .</a:t>
            </a:r>
            <a:r>
              <a:rPr lang="en-US" altLang="zh-CN" sz="1400" dirty="0" err="1"/>
              <a:t>setContentIntent</a:t>
            </a:r>
            <a:r>
              <a:rPr lang="en-US" altLang="zh-CN" sz="1400" dirty="0"/>
              <a:t>(pi)</a:t>
            </a:r>
          </a:p>
          <a:p>
            <a:r>
              <a:rPr lang="en-US" altLang="zh-CN" sz="1400" dirty="0"/>
              <a:t>        .build()</a:t>
            </a:r>
          </a:p>
          <a:p>
            <a:r>
              <a:rPr lang="en-US" altLang="zh-CN" sz="1400" b="1" dirty="0" err="1"/>
              <a:t>manager.notify</a:t>
            </a:r>
            <a:r>
              <a:rPr lang="en-US" altLang="zh-CN" sz="1400" b="1" dirty="0"/>
              <a:t>(1, notification)</a:t>
            </a:r>
            <a:endParaRPr lang="zh-CN" altLang="en-US" sz="1400" b="1" dirty="0"/>
          </a:p>
        </p:txBody>
      </p:sp>
    </p:spTree>
    <p:extLst>
      <p:ext uri="{BB962C8B-B14F-4D97-AF65-F5344CB8AC3E}">
        <p14:creationId xmlns:p14="http://schemas.microsoft.com/office/powerpoint/2010/main" val="367083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E8900A86-6B07-4F06-97A3-D807BC4E2847}"/>
              </a:ext>
            </a:extLst>
          </p:cNvPr>
          <p:cNvPicPr/>
          <p:nvPr/>
        </p:nvPicPr>
        <p:blipFill>
          <a:blip r:embed="rId2">
            <a:extLst>
              <a:ext uri="{28A0092B-C50C-407E-A947-70E740481C1C}">
                <a14:useLocalDpi xmlns:a14="http://schemas.microsoft.com/office/drawing/2010/main" val="0"/>
              </a:ext>
            </a:extLst>
          </a:blip>
          <a:stretch>
            <a:fillRect/>
          </a:stretch>
        </p:blipFill>
        <p:spPr>
          <a:xfrm>
            <a:off x="9532072" y="2411206"/>
            <a:ext cx="2258456" cy="3997880"/>
          </a:xfrm>
          <a:prstGeom prst="rect">
            <a:avLst/>
          </a:prstGeom>
        </p:spPr>
      </p:pic>
      <p:sp>
        <p:nvSpPr>
          <p:cNvPr id="2" name="标题 1">
            <a:extLst>
              <a:ext uri="{FF2B5EF4-FFF2-40B4-BE49-F238E27FC236}">
                <a16:creationId xmlns:a16="http://schemas.microsoft.com/office/drawing/2014/main" id="{0868F25F-2BA6-4C59-93C9-F38AAB3DDFFA}"/>
              </a:ext>
            </a:extLst>
          </p:cNvPr>
          <p:cNvSpPr>
            <a:spLocks noGrp="1"/>
          </p:cNvSpPr>
          <p:nvPr>
            <p:ph type="title"/>
          </p:nvPr>
        </p:nvSpPr>
        <p:spPr>
          <a:xfrm>
            <a:off x="838199" y="474307"/>
            <a:ext cx="10515600" cy="513061"/>
          </a:xfrm>
        </p:spPr>
        <p:txBody>
          <a:bodyPr>
            <a:normAutofit/>
          </a:bodyPr>
          <a:lstStyle/>
          <a:p>
            <a:r>
              <a:rPr lang="zh-CN" altLang="en-US" sz="2400" dirty="0"/>
              <a:t>显示长文字的通知</a:t>
            </a:r>
          </a:p>
        </p:txBody>
      </p:sp>
      <p:sp>
        <p:nvSpPr>
          <p:cNvPr id="8" name="矩形 7">
            <a:extLst>
              <a:ext uri="{FF2B5EF4-FFF2-40B4-BE49-F238E27FC236}">
                <a16:creationId xmlns:a16="http://schemas.microsoft.com/office/drawing/2014/main" id="{DC09C1D0-9291-4759-A115-CC21729B1056}"/>
              </a:ext>
            </a:extLst>
          </p:cNvPr>
          <p:cNvSpPr/>
          <p:nvPr/>
        </p:nvSpPr>
        <p:spPr>
          <a:xfrm>
            <a:off x="838199" y="2411206"/>
            <a:ext cx="9329951" cy="923330"/>
          </a:xfrm>
          <a:prstGeom prst="rect">
            <a:avLst/>
          </a:prstGeom>
        </p:spPr>
        <p:txBody>
          <a:bodyPr wrap="square">
            <a:spAutoFit/>
          </a:bodyPr>
          <a:lstStyle/>
          <a:p>
            <a:r>
              <a:rPr lang="zh-CN" altLang="en-US" dirty="0"/>
              <a:t>使用</a:t>
            </a:r>
            <a:r>
              <a:rPr lang="en-US" altLang="zh-CN" dirty="0" err="1"/>
              <a:t>setStyle</a:t>
            </a:r>
            <a:r>
              <a:rPr lang="en-US" altLang="zh-CN" dirty="0"/>
              <a:t>()</a:t>
            </a:r>
            <a:r>
              <a:rPr lang="zh-CN" altLang="en-US" dirty="0"/>
              <a:t>方法替代</a:t>
            </a:r>
            <a:r>
              <a:rPr lang="en-US" altLang="zh-CN" dirty="0" err="1"/>
              <a:t>setContentText</a:t>
            </a:r>
            <a:r>
              <a:rPr lang="en-US" altLang="zh-CN" dirty="0"/>
              <a:t>()</a:t>
            </a:r>
            <a:r>
              <a:rPr lang="zh-CN" altLang="en-US" dirty="0"/>
              <a:t>方法，并在</a:t>
            </a:r>
            <a:r>
              <a:rPr lang="en-US" altLang="zh-CN" dirty="0" err="1"/>
              <a:t>setStyle</a:t>
            </a:r>
            <a:r>
              <a:rPr lang="en-US" altLang="zh-CN" dirty="0"/>
              <a:t>()</a:t>
            </a:r>
            <a:r>
              <a:rPr lang="zh-CN" altLang="en-US" dirty="0"/>
              <a:t>方法中创建一个</a:t>
            </a:r>
            <a:r>
              <a:rPr lang="en-US" altLang="zh-CN" dirty="0" err="1"/>
              <a:t>NotificationCompat.BigTextStyle</a:t>
            </a:r>
            <a:r>
              <a:rPr lang="zh-CN" altLang="en-US" dirty="0"/>
              <a:t>对象，这个对象就是用于封装长文字信息的，</a:t>
            </a:r>
            <a:endParaRPr lang="en-US" altLang="zh-CN" dirty="0"/>
          </a:p>
          <a:p>
            <a:r>
              <a:rPr lang="zh-CN" altLang="en-US" dirty="0"/>
              <a:t>只要调用它的</a:t>
            </a:r>
            <a:r>
              <a:rPr lang="en-US" altLang="zh-CN" dirty="0" err="1"/>
              <a:t>bigText</a:t>
            </a:r>
            <a:r>
              <a:rPr lang="en-US" altLang="zh-CN" dirty="0"/>
              <a:t>()</a:t>
            </a:r>
            <a:r>
              <a:rPr lang="zh-CN" altLang="en-US" dirty="0"/>
              <a:t>方法并将文字内容传入就可以了。</a:t>
            </a:r>
          </a:p>
        </p:txBody>
      </p:sp>
      <p:sp>
        <p:nvSpPr>
          <p:cNvPr id="3" name="矩形 2">
            <a:extLst>
              <a:ext uri="{FF2B5EF4-FFF2-40B4-BE49-F238E27FC236}">
                <a16:creationId xmlns:a16="http://schemas.microsoft.com/office/drawing/2014/main" id="{9C59CB40-D60A-49D7-AE7C-FF01F6F25F38}"/>
              </a:ext>
            </a:extLst>
          </p:cNvPr>
          <p:cNvSpPr/>
          <p:nvPr/>
        </p:nvSpPr>
        <p:spPr>
          <a:xfrm>
            <a:off x="838199" y="3525423"/>
            <a:ext cx="8521338" cy="1169551"/>
          </a:xfrm>
          <a:prstGeom prst="rect">
            <a:avLst/>
          </a:prstGeom>
        </p:spPr>
        <p:txBody>
          <a:bodyPr wrap="square">
            <a:spAutoFit/>
          </a:bodyPr>
          <a:lstStyle/>
          <a:p>
            <a:r>
              <a:rPr lang="zh-CN" altLang="en-US" sz="1400" dirty="0"/>
              <a:t>val notification = NotificationCompat.Builder(this, "normal")</a:t>
            </a:r>
          </a:p>
          <a:p>
            <a:r>
              <a:rPr lang="zh-CN" altLang="en-US" sz="1400" dirty="0"/>
              <a:t>        ...</a:t>
            </a:r>
          </a:p>
          <a:p>
            <a:r>
              <a:rPr lang="zh-CN" altLang="en-US" sz="1400" dirty="0"/>
              <a:t>        .setStyle(NotificationCompat.BigTextStyle().bigText("Learn how to build notifications, send and sync  data, and use voice actions. Get the official Android IDE and developer tools to build apps for Android."))</a:t>
            </a:r>
          </a:p>
          <a:p>
            <a:r>
              <a:rPr lang="zh-CN" altLang="en-US" sz="1400" dirty="0"/>
              <a:t>       .build()</a:t>
            </a:r>
          </a:p>
        </p:txBody>
      </p:sp>
    </p:spTree>
    <p:extLst>
      <p:ext uri="{BB962C8B-B14F-4D97-AF65-F5344CB8AC3E}">
        <p14:creationId xmlns:p14="http://schemas.microsoft.com/office/powerpoint/2010/main" val="28834264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引用">
  <a:themeElements>
    <a:clrScheme name="自定义 1">
      <a:dk1>
        <a:srgbClr val="000000"/>
      </a:dk1>
      <a:lt1>
        <a:srgbClr val="FFFFFF"/>
      </a:lt1>
      <a:dk2>
        <a:srgbClr val="FFFEFC"/>
      </a:dk2>
      <a:lt2>
        <a:srgbClr val="CEDBE6"/>
      </a:lt2>
      <a:accent1>
        <a:srgbClr val="41B1E2"/>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引用">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6F3559E9-1A4C-49D8-94D4-F41003531C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{8AA2F039-4069-F644-ACDE-2166C0520A53}tf10001121</Template>
  <TotalTime>1661</TotalTime>
  <Words>2728</Words>
  <Application>Microsoft Office PowerPoint</Application>
  <PresentationFormat>宽屏</PresentationFormat>
  <Paragraphs>303</Paragraphs>
  <Slides>27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27</vt:i4>
      </vt:variant>
    </vt:vector>
  </HeadingPairs>
  <TitlesOfParts>
    <vt:vector size="32" baseType="lpstr">
      <vt:lpstr>等线</vt:lpstr>
      <vt:lpstr>Calibri</vt:lpstr>
      <vt:lpstr>Times New Roman</vt:lpstr>
      <vt:lpstr>Wingdings 2</vt:lpstr>
      <vt:lpstr>引用</vt:lpstr>
      <vt:lpstr>第9章 丰富你的程序，运用手机多媒体</vt:lpstr>
      <vt:lpstr>使用通知</vt:lpstr>
      <vt:lpstr>通知的简介</vt:lpstr>
      <vt:lpstr>通知渠道</vt:lpstr>
      <vt:lpstr>通知渠道</vt:lpstr>
      <vt:lpstr>创建通知渠道</vt:lpstr>
      <vt:lpstr>通知的基本用法</vt:lpstr>
      <vt:lpstr>通知的基本用法</vt:lpstr>
      <vt:lpstr>显示长文字的通知</vt:lpstr>
      <vt:lpstr>显示大图片的通知</vt:lpstr>
      <vt:lpstr>调用摄像头和相册</vt:lpstr>
      <vt:lpstr>调用摄像头拍照</vt:lpstr>
      <vt:lpstr>调用摄像头拍照</vt:lpstr>
      <vt:lpstr>调用摄像头拍照</vt:lpstr>
      <vt:lpstr>从相册中选择图片</vt:lpstr>
      <vt:lpstr>从相册中选择图片</vt:lpstr>
      <vt:lpstr>播放多媒体文件</vt:lpstr>
      <vt:lpstr>播放多媒体文件</vt:lpstr>
      <vt:lpstr>播放音频</vt:lpstr>
      <vt:lpstr>播放音频</vt:lpstr>
      <vt:lpstr>播放视频</vt:lpstr>
      <vt:lpstr>播放视频</vt:lpstr>
      <vt:lpstr>Kotlin课堂</vt:lpstr>
      <vt:lpstr>使用infix函数构建更可读的语法</vt:lpstr>
      <vt:lpstr>使用infix函数构建更可读的语法</vt:lpstr>
      <vt:lpstr>推荐阅读</vt:lpstr>
      <vt:lpstr>结束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开始启程，你的第一行Android代码</dc:title>
  <dc:creator>郭 霖</dc:creator>
  <cp:lastModifiedBy>张霞</cp:lastModifiedBy>
  <cp:revision>427</cp:revision>
  <dcterms:created xsi:type="dcterms:W3CDTF">2019-11-27T23:48:03Z</dcterms:created>
  <dcterms:modified xsi:type="dcterms:W3CDTF">2020-03-19T06:55:28Z</dcterms:modified>
</cp:coreProperties>
</file>