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8"/>
  </p:notesMasterIdLst>
  <p:sldIdLst>
    <p:sldId id="256" r:id="rId2"/>
    <p:sldId id="352" r:id="rId3"/>
    <p:sldId id="353" r:id="rId4"/>
    <p:sldId id="354" r:id="rId5"/>
    <p:sldId id="349" r:id="rId6"/>
    <p:sldId id="373" r:id="rId7"/>
    <p:sldId id="372" r:id="rId8"/>
    <p:sldId id="350" r:id="rId9"/>
    <p:sldId id="374" r:id="rId10"/>
    <p:sldId id="351" r:id="rId11"/>
    <p:sldId id="376" r:id="rId12"/>
    <p:sldId id="378" r:id="rId13"/>
    <p:sldId id="379" r:id="rId14"/>
    <p:sldId id="381" r:id="rId15"/>
    <p:sldId id="385" r:id="rId16"/>
    <p:sldId id="375" r:id="rId17"/>
    <p:sldId id="382" r:id="rId18"/>
    <p:sldId id="383" r:id="rId19"/>
    <p:sldId id="384" r:id="rId20"/>
    <p:sldId id="348" r:id="rId21"/>
    <p:sldId id="277" r:id="rId22"/>
    <p:sldId id="356" r:id="rId23"/>
    <p:sldId id="386" r:id="rId24"/>
    <p:sldId id="355" r:id="rId25"/>
    <p:sldId id="357" r:id="rId26"/>
    <p:sldId id="358" r:id="rId27"/>
    <p:sldId id="364" r:id="rId28"/>
    <p:sldId id="365" r:id="rId29"/>
    <p:sldId id="366" r:id="rId30"/>
    <p:sldId id="367" r:id="rId31"/>
    <p:sldId id="368" r:id="rId32"/>
    <p:sldId id="369" r:id="rId33"/>
    <p:sldId id="370" r:id="rId34"/>
    <p:sldId id="362" r:id="rId35"/>
    <p:sldId id="371" r:id="rId36"/>
    <p:sldId id="311"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B93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78417" autoAdjust="0"/>
  </p:normalViewPr>
  <p:slideViewPr>
    <p:cSldViewPr>
      <p:cViewPr varScale="1">
        <p:scale>
          <a:sx n="58" d="100"/>
          <a:sy n="58" d="100"/>
        </p:scale>
        <p:origin x="17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3139"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DC1B18-4DFD-42DE-A190-D939A9E705D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zh-CN" altLang="en-US"/>
        </a:p>
      </dgm:t>
    </dgm:pt>
    <dgm:pt modelId="{19E068E3-ADCE-4887-ADC8-807F0B99E568}">
      <dgm:prSet phldrT="[文本]" custT="1"/>
      <dgm:spPr/>
      <dgm:t>
        <a:bodyPr/>
        <a:lstStyle/>
        <a:p>
          <a:r>
            <a:rPr lang="en-US" altLang="zh-CN" sz="1400" dirty="0" smtClean="0">
              <a:latin typeface="宋体" pitchFamily="2" charset="-122"/>
              <a:ea typeface="宋体" pitchFamily="2" charset="-122"/>
            </a:rPr>
            <a:t>Java API</a:t>
          </a:r>
          <a:endParaRPr lang="zh-CN" altLang="en-US" sz="1400" dirty="0">
            <a:latin typeface="宋体" pitchFamily="2" charset="-122"/>
            <a:ea typeface="宋体" pitchFamily="2" charset="-122"/>
          </a:endParaRPr>
        </a:p>
      </dgm:t>
    </dgm:pt>
    <dgm:pt modelId="{9C0CEF3E-17A9-43D9-97A7-646AC97DC81E}" type="parTrans" cxnId="{4D38DB22-8E72-4F0A-B411-80AD494C706B}">
      <dgm:prSet/>
      <dgm:spPr/>
      <dgm:t>
        <a:bodyPr/>
        <a:lstStyle/>
        <a:p>
          <a:endParaRPr lang="zh-CN" altLang="en-US"/>
        </a:p>
      </dgm:t>
    </dgm:pt>
    <dgm:pt modelId="{B792573D-BC1C-487F-8B51-60B039B14FBB}" type="sibTrans" cxnId="{4D38DB22-8E72-4F0A-B411-80AD494C706B}">
      <dgm:prSet/>
      <dgm:spPr/>
      <dgm:t>
        <a:bodyPr/>
        <a:lstStyle/>
        <a:p>
          <a:endParaRPr lang="zh-CN" altLang="en-US"/>
        </a:p>
      </dgm:t>
    </dgm:pt>
    <dgm:pt modelId="{A53B334C-A2A9-4D11-A77E-2AC41CDD50F3}">
      <dgm:prSet phldrT="[文本]" custT="1"/>
      <dgm:spPr/>
      <dgm:t>
        <a:bodyPr/>
        <a:lstStyle/>
        <a:p>
          <a:r>
            <a:rPr lang="zh-CN" altLang="en-US" sz="1400" dirty="0" smtClean="0">
              <a:latin typeface="宋体" pitchFamily="2" charset="-122"/>
              <a:ea typeface="宋体" pitchFamily="2" charset="-122"/>
            </a:rPr>
            <a:t>原生</a:t>
          </a:r>
          <a:r>
            <a:rPr lang="en-US" altLang="zh-CN" sz="1400" dirty="0" smtClean="0">
              <a:latin typeface="宋体" pitchFamily="2" charset="-122"/>
              <a:ea typeface="宋体" pitchFamily="2" charset="-122"/>
            </a:rPr>
            <a:t>API</a:t>
          </a:r>
          <a:endParaRPr lang="zh-CN" altLang="en-US" sz="1400" dirty="0"/>
        </a:p>
      </dgm:t>
    </dgm:pt>
    <dgm:pt modelId="{A5D66936-47AD-4536-9799-F631F17D91F6}" type="parTrans" cxnId="{24DFF3DE-8A74-46D0-8620-85614E499269}">
      <dgm:prSet/>
      <dgm:spPr/>
      <dgm:t>
        <a:bodyPr/>
        <a:lstStyle/>
        <a:p>
          <a:endParaRPr lang="zh-CN" altLang="en-US"/>
        </a:p>
      </dgm:t>
    </dgm:pt>
    <dgm:pt modelId="{69C1DC1F-C354-496F-A549-B98FDF31E035}" type="sibTrans" cxnId="{24DFF3DE-8A74-46D0-8620-85614E499269}">
      <dgm:prSet/>
      <dgm:spPr/>
      <dgm:t>
        <a:bodyPr/>
        <a:lstStyle/>
        <a:p>
          <a:endParaRPr lang="zh-CN" altLang="en-US"/>
        </a:p>
      </dgm:t>
    </dgm:pt>
    <dgm:pt modelId="{4976C306-9B91-4949-AD7A-EC19A96904E0}">
      <dgm:prSet phldrT="[文本]" custT="1"/>
      <dgm:spPr/>
      <dgm:t>
        <a:bodyPr/>
        <a:lstStyle/>
        <a:p>
          <a:r>
            <a:rPr lang="en-US" altLang="zh-CN" sz="1400" dirty="0" smtClean="0">
              <a:latin typeface="宋体" pitchFamily="2" charset="-122"/>
              <a:ea typeface="宋体" pitchFamily="2" charset="-122"/>
            </a:rPr>
            <a:t>Curator</a:t>
          </a:r>
          <a:endParaRPr lang="zh-CN" altLang="en-US" sz="1400" dirty="0"/>
        </a:p>
      </dgm:t>
    </dgm:pt>
    <dgm:pt modelId="{A668E8DF-94B0-4AAD-9D27-2543B56D7122}" type="parTrans" cxnId="{CEB63884-6E61-43B9-89EA-CF4B9727B2C4}">
      <dgm:prSet/>
      <dgm:spPr/>
      <dgm:t>
        <a:bodyPr/>
        <a:lstStyle/>
        <a:p>
          <a:endParaRPr lang="zh-CN" altLang="en-US"/>
        </a:p>
      </dgm:t>
    </dgm:pt>
    <dgm:pt modelId="{E12AA8D6-2E5B-4D59-B556-2DF7AE6EA7DE}" type="sibTrans" cxnId="{CEB63884-6E61-43B9-89EA-CF4B9727B2C4}">
      <dgm:prSet/>
      <dgm:spPr/>
      <dgm:t>
        <a:bodyPr/>
        <a:lstStyle/>
        <a:p>
          <a:endParaRPr lang="zh-CN" altLang="en-US"/>
        </a:p>
      </dgm:t>
    </dgm:pt>
    <dgm:pt modelId="{530FA272-C2F8-4A4A-B064-A21FD85A7AE8}">
      <dgm:prSet phldrT="[文本]" custT="1"/>
      <dgm:spPr/>
      <dgm:t>
        <a:bodyPr/>
        <a:lstStyle/>
        <a:p>
          <a:r>
            <a:rPr lang="en-US" altLang="zh-CN" sz="1400" dirty="0" err="1" smtClean="0">
              <a:latin typeface="宋体" pitchFamily="2" charset="-122"/>
              <a:ea typeface="宋体" pitchFamily="2" charset="-122"/>
            </a:rPr>
            <a:t>ZkClient</a:t>
          </a:r>
          <a:endParaRPr lang="zh-CN" altLang="en-US" sz="1400" dirty="0"/>
        </a:p>
      </dgm:t>
    </dgm:pt>
    <dgm:pt modelId="{51C15A28-1A91-4E0D-9886-B28DCFE444F4}" type="parTrans" cxnId="{421046A7-F707-40FA-9DC2-F5438E0542C2}">
      <dgm:prSet/>
      <dgm:spPr/>
      <dgm:t>
        <a:bodyPr/>
        <a:lstStyle/>
        <a:p>
          <a:endParaRPr lang="zh-CN" altLang="en-US"/>
        </a:p>
      </dgm:t>
    </dgm:pt>
    <dgm:pt modelId="{3C3FF78C-EC99-4977-8E85-52E0B128E2D5}" type="sibTrans" cxnId="{421046A7-F707-40FA-9DC2-F5438E0542C2}">
      <dgm:prSet/>
      <dgm:spPr/>
      <dgm:t>
        <a:bodyPr/>
        <a:lstStyle/>
        <a:p>
          <a:endParaRPr lang="zh-CN" altLang="en-US"/>
        </a:p>
      </dgm:t>
    </dgm:pt>
    <dgm:pt modelId="{EE0C7F73-53CC-45DA-8F86-FA0A14838E39}" type="pres">
      <dgm:prSet presAssocID="{25DC1B18-4DFD-42DE-A190-D939A9E705D2}" presName="cycle" presStyleCnt="0">
        <dgm:presLayoutVars>
          <dgm:chMax val="1"/>
          <dgm:dir/>
          <dgm:animLvl val="ctr"/>
          <dgm:resizeHandles val="exact"/>
        </dgm:presLayoutVars>
      </dgm:prSet>
      <dgm:spPr/>
      <dgm:t>
        <a:bodyPr/>
        <a:lstStyle/>
        <a:p>
          <a:endParaRPr lang="zh-CN" altLang="en-US"/>
        </a:p>
      </dgm:t>
    </dgm:pt>
    <dgm:pt modelId="{9FB38ABB-7F50-49DD-8140-503CB4A3798D}" type="pres">
      <dgm:prSet presAssocID="{19E068E3-ADCE-4887-ADC8-807F0B99E568}" presName="centerShape" presStyleLbl="node0" presStyleIdx="0" presStyleCnt="1" custScaleX="142063" custLinFactNeighborX="448" custLinFactNeighborY="7552"/>
      <dgm:spPr/>
      <dgm:t>
        <a:bodyPr/>
        <a:lstStyle/>
        <a:p>
          <a:endParaRPr lang="zh-CN" altLang="en-US"/>
        </a:p>
      </dgm:t>
    </dgm:pt>
    <dgm:pt modelId="{46F9A070-B7BC-4B47-B2F5-F1FE183DEA3E}" type="pres">
      <dgm:prSet presAssocID="{A5D66936-47AD-4536-9799-F631F17D91F6}" presName="Name9" presStyleLbl="parChTrans1D2" presStyleIdx="0" presStyleCnt="3"/>
      <dgm:spPr/>
      <dgm:t>
        <a:bodyPr/>
        <a:lstStyle/>
        <a:p>
          <a:endParaRPr lang="zh-CN" altLang="en-US"/>
        </a:p>
      </dgm:t>
    </dgm:pt>
    <dgm:pt modelId="{C430AC7A-E442-44F7-AB4C-AD16D8CF654C}" type="pres">
      <dgm:prSet presAssocID="{A5D66936-47AD-4536-9799-F631F17D91F6}" presName="connTx" presStyleLbl="parChTrans1D2" presStyleIdx="0" presStyleCnt="3"/>
      <dgm:spPr/>
      <dgm:t>
        <a:bodyPr/>
        <a:lstStyle/>
        <a:p>
          <a:endParaRPr lang="zh-CN" altLang="en-US"/>
        </a:p>
      </dgm:t>
    </dgm:pt>
    <dgm:pt modelId="{74108C37-22A9-4164-8B0E-67B87CAB320C}" type="pres">
      <dgm:prSet presAssocID="{A53B334C-A2A9-4D11-A77E-2AC41CDD50F3}" presName="node" presStyleLbl="node1" presStyleIdx="0" presStyleCnt="3" custScaleX="151316" custRadScaleRad="93681" custRadScaleInc="-2711">
        <dgm:presLayoutVars>
          <dgm:bulletEnabled val="1"/>
        </dgm:presLayoutVars>
      </dgm:prSet>
      <dgm:spPr/>
      <dgm:t>
        <a:bodyPr/>
        <a:lstStyle/>
        <a:p>
          <a:endParaRPr lang="zh-CN" altLang="en-US"/>
        </a:p>
      </dgm:t>
    </dgm:pt>
    <dgm:pt modelId="{18FA41ED-F4A2-4514-91F1-0E7A98888E13}" type="pres">
      <dgm:prSet presAssocID="{A668E8DF-94B0-4AAD-9D27-2543B56D7122}" presName="Name9" presStyleLbl="parChTrans1D2" presStyleIdx="1" presStyleCnt="3"/>
      <dgm:spPr/>
      <dgm:t>
        <a:bodyPr/>
        <a:lstStyle/>
        <a:p>
          <a:endParaRPr lang="zh-CN" altLang="en-US"/>
        </a:p>
      </dgm:t>
    </dgm:pt>
    <dgm:pt modelId="{F9929CC1-F770-4015-AFCD-EDC9EB07AAAB}" type="pres">
      <dgm:prSet presAssocID="{A668E8DF-94B0-4AAD-9D27-2543B56D7122}" presName="connTx" presStyleLbl="parChTrans1D2" presStyleIdx="1" presStyleCnt="3"/>
      <dgm:spPr/>
      <dgm:t>
        <a:bodyPr/>
        <a:lstStyle/>
        <a:p>
          <a:endParaRPr lang="zh-CN" altLang="en-US"/>
        </a:p>
      </dgm:t>
    </dgm:pt>
    <dgm:pt modelId="{AC78FC50-47E0-43F9-AECB-E9093EFAE572}" type="pres">
      <dgm:prSet presAssocID="{4976C306-9B91-4949-AD7A-EC19A96904E0}" presName="node" presStyleLbl="node1" presStyleIdx="1" presStyleCnt="3" custScaleX="153275" custRadScaleRad="203233" custRadScaleInc="-29932">
        <dgm:presLayoutVars>
          <dgm:bulletEnabled val="1"/>
        </dgm:presLayoutVars>
      </dgm:prSet>
      <dgm:spPr/>
      <dgm:t>
        <a:bodyPr/>
        <a:lstStyle/>
        <a:p>
          <a:endParaRPr lang="zh-CN" altLang="en-US"/>
        </a:p>
      </dgm:t>
    </dgm:pt>
    <dgm:pt modelId="{54D3D01E-2E64-43C3-8FA3-90C51F011BCC}" type="pres">
      <dgm:prSet presAssocID="{51C15A28-1A91-4E0D-9886-B28DCFE444F4}" presName="Name9" presStyleLbl="parChTrans1D2" presStyleIdx="2" presStyleCnt="3"/>
      <dgm:spPr/>
      <dgm:t>
        <a:bodyPr/>
        <a:lstStyle/>
        <a:p>
          <a:endParaRPr lang="zh-CN" altLang="en-US"/>
        </a:p>
      </dgm:t>
    </dgm:pt>
    <dgm:pt modelId="{0C7363AC-2D6C-45E8-8AC5-CF7BF0E8D655}" type="pres">
      <dgm:prSet presAssocID="{51C15A28-1A91-4E0D-9886-B28DCFE444F4}" presName="connTx" presStyleLbl="parChTrans1D2" presStyleIdx="2" presStyleCnt="3"/>
      <dgm:spPr/>
      <dgm:t>
        <a:bodyPr/>
        <a:lstStyle/>
        <a:p>
          <a:endParaRPr lang="zh-CN" altLang="en-US"/>
        </a:p>
      </dgm:t>
    </dgm:pt>
    <dgm:pt modelId="{89EA4E3B-E06A-445C-94D3-A011E7BF0BBB}" type="pres">
      <dgm:prSet presAssocID="{530FA272-C2F8-4A4A-B064-A21FD85A7AE8}" presName="node" presStyleLbl="node1" presStyleIdx="2" presStyleCnt="3" custScaleX="130858" custRadScaleRad="161913" custRadScaleInc="11923">
        <dgm:presLayoutVars>
          <dgm:bulletEnabled val="1"/>
        </dgm:presLayoutVars>
      </dgm:prSet>
      <dgm:spPr/>
      <dgm:t>
        <a:bodyPr/>
        <a:lstStyle/>
        <a:p>
          <a:endParaRPr lang="zh-CN" altLang="en-US"/>
        </a:p>
      </dgm:t>
    </dgm:pt>
  </dgm:ptLst>
  <dgm:cxnLst>
    <dgm:cxn modelId="{675CF558-8C07-45A1-8B97-D27F393EB504}" type="presOf" srcId="{A53B334C-A2A9-4D11-A77E-2AC41CDD50F3}" destId="{74108C37-22A9-4164-8B0E-67B87CAB320C}" srcOrd="0" destOrd="0" presId="urn:microsoft.com/office/officeart/2005/8/layout/radial1"/>
    <dgm:cxn modelId="{CEB63884-6E61-43B9-89EA-CF4B9727B2C4}" srcId="{19E068E3-ADCE-4887-ADC8-807F0B99E568}" destId="{4976C306-9B91-4949-AD7A-EC19A96904E0}" srcOrd="1" destOrd="0" parTransId="{A668E8DF-94B0-4AAD-9D27-2543B56D7122}" sibTransId="{E12AA8D6-2E5B-4D59-B556-2DF7AE6EA7DE}"/>
    <dgm:cxn modelId="{9DB7CDA5-5B80-45CF-9726-BBC753C02C3F}" type="presOf" srcId="{A5D66936-47AD-4536-9799-F631F17D91F6}" destId="{C430AC7A-E442-44F7-AB4C-AD16D8CF654C}" srcOrd="1" destOrd="0" presId="urn:microsoft.com/office/officeart/2005/8/layout/radial1"/>
    <dgm:cxn modelId="{470F9984-2630-4399-A48E-8BD13D5B4B64}" type="presOf" srcId="{51C15A28-1A91-4E0D-9886-B28DCFE444F4}" destId="{0C7363AC-2D6C-45E8-8AC5-CF7BF0E8D655}" srcOrd="1" destOrd="0" presId="urn:microsoft.com/office/officeart/2005/8/layout/radial1"/>
    <dgm:cxn modelId="{F29CD527-C346-458A-9E46-87CE3B1B0150}" type="presOf" srcId="{25DC1B18-4DFD-42DE-A190-D939A9E705D2}" destId="{EE0C7F73-53CC-45DA-8F86-FA0A14838E39}" srcOrd="0" destOrd="0" presId="urn:microsoft.com/office/officeart/2005/8/layout/radial1"/>
    <dgm:cxn modelId="{4D38DB22-8E72-4F0A-B411-80AD494C706B}" srcId="{25DC1B18-4DFD-42DE-A190-D939A9E705D2}" destId="{19E068E3-ADCE-4887-ADC8-807F0B99E568}" srcOrd="0" destOrd="0" parTransId="{9C0CEF3E-17A9-43D9-97A7-646AC97DC81E}" sibTransId="{B792573D-BC1C-487F-8B51-60B039B14FBB}"/>
    <dgm:cxn modelId="{E75FF48A-A749-4CB1-9DA8-CC94F35F2A66}" type="presOf" srcId="{530FA272-C2F8-4A4A-B064-A21FD85A7AE8}" destId="{89EA4E3B-E06A-445C-94D3-A011E7BF0BBB}" srcOrd="0" destOrd="0" presId="urn:microsoft.com/office/officeart/2005/8/layout/radial1"/>
    <dgm:cxn modelId="{85210C80-068A-468E-A0AD-7F0863102923}" type="presOf" srcId="{A5D66936-47AD-4536-9799-F631F17D91F6}" destId="{46F9A070-B7BC-4B47-B2F5-F1FE183DEA3E}" srcOrd="0" destOrd="0" presId="urn:microsoft.com/office/officeart/2005/8/layout/radial1"/>
    <dgm:cxn modelId="{D14647EB-366C-4A9E-97E6-2DF79819A62A}" type="presOf" srcId="{A668E8DF-94B0-4AAD-9D27-2543B56D7122}" destId="{F9929CC1-F770-4015-AFCD-EDC9EB07AAAB}" srcOrd="1" destOrd="0" presId="urn:microsoft.com/office/officeart/2005/8/layout/radial1"/>
    <dgm:cxn modelId="{421046A7-F707-40FA-9DC2-F5438E0542C2}" srcId="{19E068E3-ADCE-4887-ADC8-807F0B99E568}" destId="{530FA272-C2F8-4A4A-B064-A21FD85A7AE8}" srcOrd="2" destOrd="0" parTransId="{51C15A28-1A91-4E0D-9886-B28DCFE444F4}" sibTransId="{3C3FF78C-EC99-4977-8E85-52E0B128E2D5}"/>
    <dgm:cxn modelId="{2B884465-3380-4959-8B24-9D7AE1B7ACB1}" type="presOf" srcId="{51C15A28-1A91-4E0D-9886-B28DCFE444F4}" destId="{54D3D01E-2E64-43C3-8FA3-90C51F011BCC}" srcOrd="0" destOrd="0" presId="urn:microsoft.com/office/officeart/2005/8/layout/radial1"/>
    <dgm:cxn modelId="{CA5053FB-0CA1-4BB4-BB56-0E3C3BE73C52}" type="presOf" srcId="{19E068E3-ADCE-4887-ADC8-807F0B99E568}" destId="{9FB38ABB-7F50-49DD-8140-503CB4A3798D}" srcOrd="0" destOrd="0" presId="urn:microsoft.com/office/officeart/2005/8/layout/radial1"/>
    <dgm:cxn modelId="{24DFF3DE-8A74-46D0-8620-85614E499269}" srcId="{19E068E3-ADCE-4887-ADC8-807F0B99E568}" destId="{A53B334C-A2A9-4D11-A77E-2AC41CDD50F3}" srcOrd="0" destOrd="0" parTransId="{A5D66936-47AD-4536-9799-F631F17D91F6}" sibTransId="{69C1DC1F-C354-496F-A549-B98FDF31E035}"/>
    <dgm:cxn modelId="{800558BB-B969-4005-83C4-D461C2408A86}" type="presOf" srcId="{4976C306-9B91-4949-AD7A-EC19A96904E0}" destId="{AC78FC50-47E0-43F9-AECB-E9093EFAE572}" srcOrd="0" destOrd="0" presId="urn:microsoft.com/office/officeart/2005/8/layout/radial1"/>
    <dgm:cxn modelId="{B91960EC-AC3F-470A-818D-B39E63DB43A6}" type="presOf" srcId="{A668E8DF-94B0-4AAD-9D27-2543B56D7122}" destId="{18FA41ED-F4A2-4514-91F1-0E7A98888E13}" srcOrd="0" destOrd="0" presId="urn:microsoft.com/office/officeart/2005/8/layout/radial1"/>
    <dgm:cxn modelId="{E7A0F000-F649-4E77-A1DE-8261419B7440}" type="presParOf" srcId="{EE0C7F73-53CC-45DA-8F86-FA0A14838E39}" destId="{9FB38ABB-7F50-49DD-8140-503CB4A3798D}" srcOrd="0" destOrd="0" presId="urn:microsoft.com/office/officeart/2005/8/layout/radial1"/>
    <dgm:cxn modelId="{1915765B-2BC6-4670-B867-8774D045C6E7}" type="presParOf" srcId="{EE0C7F73-53CC-45DA-8F86-FA0A14838E39}" destId="{46F9A070-B7BC-4B47-B2F5-F1FE183DEA3E}" srcOrd="1" destOrd="0" presId="urn:microsoft.com/office/officeart/2005/8/layout/radial1"/>
    <dgm:cxn modelId="{056D107F-12E8-40B0-9C13-12C4A85C2457}" type="presParOf" srcId="{46F9A070-B7BC-4B47-B2F5-F1FE183DEA3E}" destId="{C430AC7A-E442-44F7-AB4C-AD16D8CF654C}" srcOrd="0" destOrd="0" presId="urn:microsoft.com/office/officeart/2005/8/layout/radial1"/>
    <dgm:cxn modelId="{273507F5-181C-4AB9-AA02-233E66145DE3}" type="presParOf" srcId="{EE0C7F73-53CC-45DA-8F86-FA0A14838E39}" destId="{74108C37-22A9-4164-8B0E-67B87CAB320C}" srcOrd="2" destOrd="0" presId="urn:microsoft.com/office/officeart/2005/8/layout/radial1"/>
    <dgm:cxn modelId="{2EFDF5CE-22F2-4F6C-869C-C0D1D5B5FAE8}" type="presParOf" srcId="{EE0C7F73-53CC-45DA-8F86-FA0A14838E39}" destId="{18FA41ED-F4A2-4514-91F1-0E7A98888E13}" srcOrd="3" destOrd="0" presId="urn:microsoft.com/office/officeart/2005/8/layout/radial1"/>
    <dgm:cxn modelId="{24A8224F-FBA2-4BD6-9381-9B59AD3ACEA2}" type="presParOf" srcId="{18FA41ED-F4A2-4514-91F1-0E7A98888E13}" destId="{F9929CC1-F770-4015-AFCD-EDC9EB07AAAB}" srcOrd="0" destOrd="0" presId="urn:microsoft.com/office/officeart/2005/8/layout/radial1"/>
    <dgm:cxn modelId="{1EEB6D79-4DE1-4160-8F49-2A42948759D4}" type="presParOf" srcId="{EE0C7F73-53CC-45DA-8F86-FA0A14838E39}" destId="{AC78FC50-47E0-43F9-AECB-E9093EFAE572}" srcOrd="4" destOrd="0" presId="urn:microsoft.com/office/officeart/2005/8/layout/radial1"/>
    <dgm:cxn modelId="{090F5272-8A45-4269-9612-B56747A9683F}" type="presParOf" srcId="{EE0C7F73-53CC-45DA-8F86-FA0A14838E39}" destId="{54D3D01E-2E64-43C3-8FA3-90C51F011BCC}" srcOrd="5" destOrd="0" presId="urn:microsoft.com/office/officeart/2005/8/layout/radial1"/>
    <dgm:cxn modelId="{85D88407-07FA-4686-8F01-31CDBC27A9B4}" type="presParOf" srcId="{54D3D01E-2E64-43C3-8FA3-90C51F011BCC}" destId="{0C7363AC-2D6C-45E8-8AC5-CF7BF0E8D655}" srcOrd="0" destOrd="0" presId="urn:microsoft.com/office/officeart/2005/8/layout/radial1"/>
    <dgm:cxn modelId="{0E6994E5-202F-4BB7-887D-39F8E6544234}" type="presParOf" srcId="{EE0C7F73-53CC-45DA-8F86-FA0A14838E39}" destId="{89EA4E3B-E06A-445C-94D3-A011E7BF0BBB}"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2A4CA7-E644-4C45-85FD-7DE031137568}" type="datetimeFigureOut">
              <a:rPr lang="zh-CN" altLang="en-US" smtClean="0"/>
              <a:pPr/>
              <a:t>2019-06-28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8FBD32-920D-4B06-BB46-38A21E0C1D10}" type="slidenum">
              <a:rPr lang="zh-CN" altLang="en-US" smtClean="0"/>
              <a:pPr/>
              <a:t>‹#›</a:t>
            </a:fld>
            <a:endParaRPr lang="zh-CN" altLang="en-US"/>
          </a:p>
        </p:txBody>
      </p:sp>
    </p:spTree>
    <p:extLst>
      <p:ext uri="{BB962C8B-B14F-4D97-AF65-F5344CB8AC3E}">
        <p14:creationId xmlns:p14="http://schemas.microsoft.com/office/powerpoint/2010/main" val="195889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1</a:t>
            </a:fld>
            <a:endParaRPr lang="zh-CN" altLang="en-US"/>
          </a:p>
        </p:txBody>
      </p:sp>
    </p:spTree>
    <p:extLst>
      <p:ext uri="{BB962C8B-B14F-4D97-AF65-F5344CB8AC3E}">
        <p14:creationId xmlns:p14="http://schemas.microsoft.com/office/powerpoint/2010/main" val="314227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阶段二事务提交</a:t>
            </a:r>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11</a:t>
            </a:fld>
            <a:endParaRPr lang="zh-CN" altLang="en-US"/>
          </a:p>
        </p:txBody>
      </p:sp>
    </p:spTree>
    <p:extLst>
      <p:ext uri="{BB962C8B-B14F-4D97-AF65-F5344CB8AC3E}">
        <p14:creationId xmlns:p14="http://schemas.microsoft.com/office/powerpoint/2010/main" val="3868751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12</a:t>
            </a:fld>
            <a:endParaRPr lang="zh-CN" altLang="en-US"/>
          </a:p>
        </p:txBody>
      </p:sp>
    </p:spTree>
    <p:extLst>
      <p:ext uri="{BB962C8B-B14F-4D97-AF65-F5344CB8AC3E}">
        <p14:creationId xmlns:p14="http://schemas.microsoft.com/office/powerpoint/2010/main" val="3868751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阶段二：</a:t>
            </a:r>
            <a:endParaRPr lang="en-US" altLang="zh-CN" dirty="0" smtClean="0"/>
          </a:p>
          <a:p>
            <a:r>
              <a:rPr lang="zh-CN" altLang="en-US" dirty="0" smtClean="0"/>
              <a:t>执行预提交：</a:t>
            </a:r>
            <a:r>
              <a:rPr lang="en-US" altLang="zh-CN" dirty="0" smtClean="0"/>
              <a:t>1</a:t>
            </a:r>
            <a:r>
              <a:rPr lang="zh-CN" altLang="en-US" dirty="0" smtClean="0"/>
              <a:t>、协调者发送预提交请求，参与者执行预提交，记录</a:t>
            </a:r>
            <a:r>
              <a:rPr lang="en-US" altLang="zh-CN" dirty="0" smtClean="0"/>
              <a:t>Undo</a:t>
            </a:r>
            <a:r>
              <a:rPr lang="zh-CN" altLang="en-US" dirty="0" smtClean="0"/>
              <a:t>和</a:t>
            </a:r>
            <a:r>
              <a:rPr lang="en-US" altLang="zh-CN" dirty="0" smtClean="0"/>
              <a:t>Redo</a:t>
            </a:r>
            <a:r>
              <a:rPr lang="zh-CN" altLang="en-US" dirty="0" smtClean="0"/>
              <a:t>日志，执行完反馈协调者</a:t>
            </a:r>
            <a:endParaRPr lang="en-US" altLang="zh-CN" dirty="0" smtClean="0"/>
          </a:p>
          <a:p>
            <a:r>
              <a:rPr lang="zh-CN" altLang="en-US" dirty="0" smtClean="0"/>
              <a:t>事务中断：</a:t>
            </a:r>
            <a:r>
              <a:rPr lang="en-US" altLang="zh-CN" dirty="0" smtClean="0"/>
              <a:t>1</a:t>
            </a:r>
            <a:r>
              <a:rPr lang="zh-CN" altLang="en-US" dirty="0" smtClean="0"/>
              <a:t>、第一阶段反馈</a:t>
            </a:r>
            <a:r>
              <a:rPr lang="en-US" altLang="zh-CN" dirty="0" smtClean="0"/>
              <a:t>no</a:t>
            </a:r>
            <a:r>
              <a:rPr lang="zh-CN" altLang="en-US" dirty="0" smtClean="0"/>
              <a:t>或是超时，协调者发送中断请求；</a:t>
            </a:r>
            <a:r>
              <a:rPr lang="en-US" altLang="zh-CN" dirty="0" smtClean="0"/>
              <a:t>2</a:t>
            </a:r>
            <a:r>
              <a:rPr lang="zh-CN" altLang="en-US" dirty="0" smtClean="0"/>
              <a:t>、参与者接收到中断请求或是等待超时都会中断事务</a:t>
            </a:r>
            <a:endParaRPr lang="en-US" altLang="zh-CN" dirty="0" smtClean="0"/>
          </a:p>
          <a:p>
            <a:r>
              <a:rPr lang="zh-CN" altLang="en-US" dirty="0" smtClean="0"/>
              <a:t>阶段三：</a:t>
            </a:r>
            <a:endParaRPr lang="en-US" altLang="zh-CN" dirty="0" smtClean="0"/>
          </a:p>
          <a:p>
            <a:r>
              <a:rPr lang="zh-CN" altLang="en-US" dirty="0" smtClean="0"/>
              <a:t>执行提交：正常执行，释放资源，响应反馈</a:t>
            </a:r>
            <a:endParaRPr lang="en-US" altLang="zh-CN" dirty="0" smtClean="0"/>
          </a:p>
          <a:p>
            <a:r>
              <a:rPr lang="zh-CN" altLang="en-US" dirty="0" smtClean="0"/>
              <a:t>事务中断：在阶段二参与者超时或是返回</a:t>
            </a:r>
            <a:r>
              <a:rPr lang="en-US" altLang="zh-CN" dirty="0" smtClean="0"/>
              <a:t>no</a:t>
            </a:r>
            <a:r>
              <a:rPr lang="zh-CN" altLang="en-US" dirty="0" smtClean="0"/>
              <a:t>，就要发送中断请求，参与者执行回滚逻辑，并反馈，中断完成</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13</a:t>
            </a:fld>
            <a:endParaRPr lang="zh-CN" altLang="en-US"/>
          </a:p>
        </p:txBody>
      </p:sp>
    </p:spTree>
    <p:extLst>
      <p:ext uri="{BB962C8B-B14F-4D97-AF65-F5344CB8AC3E}">
        <p14:creationId xmlns:p14="http://schemas.microsoft.com/office/powerpoint/2010/main" val="3868751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14</a:t>
            </a:fld>
            <a:endParaRPr lang="zh-CN" altLang="en-US"/>
          </a:p>
        </p:txBody>
      </p:sp>
    </p:spTree>
    <p:extLst>
      <p:ext uri="{BB962C8B-B14F-4D97-AF65-F5344CB8AC3E}">
        <p14:creationId xmlns:p14="http://schemas.microsoft.com/office/powerpoint/2010/main" val="386875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15</a:t>
            </a:fld>
            <a:endParaRPr lang="zh-CN" altLang="en-US"/>
          </a:p>
        </p:txBody>
      </p:sp>
    </p:spTree>
    <p:extLst>
      <p:ext uri="{BB962C8B-B14F-4D97-AF65-F5344CB8AC3E}">
        <p14:creationId xmlns:p14="http://schemas.microsoft.com/office/powerpoint/2010/main" val="3190569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16</a:t>
            </a:fld>
            <a:endParaRPr lang="zh-CN" altLang="en-US"/>
          </a:p>
        </p:txBody>
      </p:sp>
    </p:spTree>
    <p:extLst>
      <p:ext uri="{BB962C8B-B14F-4D97-AF65-F5344CB8AC3E}">
        <p14:creationId xmlns:p14="http://schemas.microsoft.com/office/powerpoint/2010/main" val="3868751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17</a:t>
            </a:fld>
            <a:endParaRPr lang="zh-CN" altLang="en-US"/>
          </a:p>
        </p:txBody>
      </p:sp>
    </p:spTree>
    <p:extLst>
      <p:ext uri="{BB962C8B-B14F-4D97-AF65-F5344CB8AC3E}">
        <p14:creationId xmlns:p14="http://schemas.microsoft.com/office/powerpoint/2010/main" val="3868751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latin typeface="宋体" pitchFamily="2" charset="-122"/>
                <a:ea typeface="+mn-ea"/>
              </a:rPr>
              <a:t>Create</a:t>
            </a:r>
            <a:r>
              <a:rPr lang="zh-CN" altLang="en-US" sz="1200" dirty="0" smtClean="0">
                <a:latin typeface="宋体" pitchFamily="2" charset="-122"/>
                <a:ea typeface="+mn-ea"/>
              </a:rPr>
              <a:t>：创建子节点的权限</a:t>
            </a:r>
            <a:endParaRPr lang="en-US" altLang="zh-CN" sz="1200" dirty="0" smtClean="0">
              <a:latin typeface="宋体" pitchFamily="2" charset="-122"/>
              <a:ea typeface="+mn-ea"/>
            </a:endParaRPr>
          </a:p>
          <a:p>
            <a:r>
              <a:rPr lang="en-US" altLang="zh-CN" sz="1200" dirty="0" smtClean="0">
                <a:latin typeface="宋体" pitchFamily="2" charset="-122"/>
                <a:ea typeface="+mn-ea"/>
              </a:rPr>
              <a:t>Read</a:t>
            </a:r>
            <a:r>
              <a:rPr lang="zh-CN" altLang="en-US" sz="1200" dirty="0" smtClean="0">
                <a:latin typeface="宋体" pitchFamily="2" charset="-122"/>
                <a:ea typeface="+mn-ea"/>
              </a:rPr>
              <a:t>：获取节点数据和子节点列表的权限</a:t>
            </a:r>
            <a:endParaRPr lang="en-US" altLang="zh-CN" sz="1200" dirty="0" smtClean="0">
              <a:latin typeface="宋体" pitchFamily="2" charset="-122"/>
              <a:ea typeface="+mn-ea"/>
            </a:endParaRPr>
          </a:p>
          <a:p>
            <a:r>
              <a:rPr lang="en-US" altLang="zh-CN" sz="1200" dirty="0" smtClean="0">
                <a:latin typeface="宋体" pitchFamily="2" charset="-122"/>
                <a:ea typeface="+mn-ea"/>
              </a:rPr>
              <a:t>Write</a:t>
            </a:r>
            <a:r>
              <a:rPr lang="zh-CN" altLang="en-US" sz="1200" dirty="0" smtClean="0">
                <a:latin typeface="宋体" pitchFamily="2" charset="-122"/>
                <a:ea typeface="+mn-ea"/>
              </a:rPr>
              <a:t>：更新节点数据的权限</a:t>
            </a:r>
            <a:endParaRPr lang="en-US" altLang="zh-CN" sz="1200" dirty="0" smtClean="0">
              <a:latin typeface="宋体" pitchFamily="2" charset="-122"/>
              <a:ea typeface="+mn-ea"/>
            </a:endParaRPr>
          </a:p>
          <a:p>
            <a:r>
              <a:rPr lang="en-US" altLang="zh-CN" sz="1200" dirty="0" smtClean="0">
                <a:latin typeface="宋体" pitchFamily="2" charset="-122"/>
                <a:ea typeface="+mn-ea"/>
              </a:rPr>
              <a:t>Delete</a:t>
            </a:r>
            <a:r>
              <a:rPr lang="zh-CN" altLang="en-US" sz="1200" dirty="0" smtClean="0">
                <a:latin typeface="宋体" pitchFamily="2" charset="-122"/>
                <a:ea typeface="+mn-ea"/>
              </a:rPr>
              <a:t>：删除子节点的权限</a:t>
            </a:r>
            <a:endParaRPr lang="en-US" altLang="zh-CN" sz="1200" dirty="0" smtClean="0">
              <a:latin typeface="宋体" pitchFamily="2" charset="-122"/>
              <a:ea typeface="+mn-ea"/>
            </a:endParaRPr>
          </a:p>
          <a:p>
            <a:r>
              <a:rPr lang="en-US" altLang="zh-CN" sz="1200" dirty="0" smtClean="0">
                <a:latin typeface="宋体" pitchFamily="2" charset="-122"/>
                <a:ea typeface="+mn-ea"/>
              </a:rPr>
              <a:t>Admin</a:t>
            </a:r>
            <a:r>
              <a:rPr lang="zh-CN" altLang="en-US" sz="1200" dirty="0" smtClean="0">
                <a:latin typeface="宋体" pitchFamily="2" charset="-122"/>
                <a:ea typeface="+mn-ea"/>
              </a:rPr>
              <a:t>：设置节点</a:t>
            </a:r>
            <a:r>
              <a:rPr lang="en-US" altLang="zh-CN" sz="1200" dirty="0" smtClean="0">
                <a:latin typeface="宋体" pitchFamily="2" charset="-122"/>
                <a:ea typeface="+mn-ea"/>
              </a:rPr>
              <a:t>ACL</a:t>
            </a:r>
            <a:r>
              <a:rPr lang="zh-CN" altLang="en-US" sz="1200" dirty="0" smtClean="0">
                <a:latin typeface="宋体" pitchFamily="2" charset="-122"/>
                <a:ea typeface="+mn-ea"/>
              </a:rPr>
              <a:t>的权限</a:t>
            </a:r>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18</a:t>
            </a:fld>
            <a:endParaRPr lang="zh-CN" altLang="en-US"/>
          </a:p>
        </p:txBody>
      </p:sp>
    </p:spTree>
    <p:extLst>
      <p:ext uri="{BB962C8B-B14F-4D97-AF65-F5344CB8AC3E}">
        <p14:creationId xmlns:p14="http://schemas.microsoft.com/office/powerpoint/2010/main" val="3868751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19</a:t>
            </a:fld>
            <a:endParaRPr lang="zh-CN" altLang="en-US"/>
          </a:p>
        </p:txBody>
      </p:sp>
    </p:spTree>
    <p:extLst>
      <p:ext uri="{BB962C8B-B14F-4D97-AF65-F5344CB8AC3E}">
        <p14:creationId xmlns:p14="http://schemas.microsoft.com/office/powerpoint/2010/main" val="4036307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20</a:t>
            </a:fld>
            <a:endParaRPr lang="zh-CN" altLang="en-US"/>
          </a:p>
        </p:txBody>
      </p:sp>
    </p:spTree>
    <p:extLst>
      <p:ext uri="{BB962C8B-B14F-4D97-AF65-F5344CB8AC3E}">
        <p14:creationId xmlns:p14="http://schemas.microsoft.com/office/powerpoint/2010/main" val="246947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3</a:t>
            </a:fld>
            <a:endParaRPr lang="zh-CN" altLang="en-US"/>
          </a:p>
        </p:txBody>
      </p:sp>
    </p:spTree>
    <p:extLst>
      <p:ext uri="{BB962C8B-B14F-4D97-AF65-F5344CB8AC3E}">
        <p14:creationId xmlns:p14="http://schemas.microsoft.com/office/powerpoint/2010/main" val="825803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21</a:t>
            </a:fld>
            <a:endParaRPr lang="zh-CN" altLang="en-US"/>
          </a:p>
        </p:txBody>
      </p:sp>
    </p:spTree>
    <p:extLst>
      <p:ext uri="{BB962C8B-B14F-4D97-AF65-F5344CB8AC3E}">
        <p14:creationId xmlns:p14="http://schemas.microsoft.com/office/powerpoint/2010/main" val="2092690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负载均衡：硬件和软件，</a:t>
            </a:r>
            <a:r>
              <a:rPr lang="en-US" altLang="zh-CN" dirty="0" err="1" smtClean="0"/>
              <a:t>ZooKeeper</a:t>
            </a:r>
            <a:r>
              <a:rPr lang="zh-CN" altLang="en-US" dirty="0" smtClean="0"/>
              <a:t>是软</a:t>
            </a:r>
            <a:endParaRPr lang="en-US" altLang="zh-CN" dirty="0" smtClean="0"/>
          </a:p>
          <a:p>
            <a:r>
              <a:rPr lang="zh-CN" altLang="en-US" dirty="0" smtClean="0"/>
              <a:t>当域名对应的</a:t>
            </a:r>
            <a:r>
              <a:rPr lang="en-US" altLang="zh-CN" dirty="0" err="1" smtClean="0"/>
              <a:t>ip</a:t>
            </a:r>
            <a:r>
              <a:rPr lang="zh-CN" altLang="en-US" dirty="0" smtClean="0"/>
              <a:t>地址变更时，需要手动处理</a:t>
            </a:r>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33</a:t>
            </a:fld>
            <a:endParaRPr lang="zh-CN" altLang="en-US"/>
          </a:p>
        </p:txBody>
      </p:sp>
    </p:spTree>
    <p:extLst>
      <p:ext uri="{BB962C8B-B14F-4D97-AF65-F5344CB8AC3E}">
        <p14:creationId xmlns:p14="http://schemas.microsoft.com/office/powerpoint/2010/main" val="149578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34</a:t>
            </a:fld>
            <a:endParaRPr lang="zh-CN" altLang="en-US"/>
          </a:p>
        </p:txBody>
      </p:sp>
    </p:spTree>
    <p:extLst>
      <p:ext uri="{BB962C8B-B14F-4D97-AF65-F5344CB8AC3E}">
        <p14:creationId xmlns:p14="http://schemas.microsoft.com/office/powerpoint/2010/main" val="404245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t>
            </a:r>
            <a:r>
              <a:rPr lang="en-US" altLang="zh-CN" dirty="0" err="1" smtClean="0"/>
              <a:t>dubbo</a:t>
            </a:r>
            <a:r>
              <a:rPr lang="zh-CN" altLang="en-US" dirty="0" smtClean="0"/>
              <a:t>：</a:t>
            </a:r>
            <a:r>
              <a:rPr lang="en-US" altLang="zh-CN" dirty="0" err="1" smtClean="0"/>
              <a:t>dubbo</a:t>
            </a:r>
            <a:r>
              <a:rPr lang="zh-CN" altLang="en-US" dirty="0" smtClean="0"/>
              <a:t>在</a:t>
            </a:r>
            <a:r>
              <a:rPr lang="en-US" altLang="zh-CN" dirty="0" smtClean="0"/>
              <a:t>zookeeper</a:t>
            </a:r>
            <a:r>
              <a:rPr lang="zh-CN" altLang="en-US" dirty="0" smtClean="0"/>
              <a:t>上创建的根节点</a:t>
            </a:r>
            <a:endParaRPr lang="en-US" altLang="zh-CN" dirty="0" smtClean="0"/>
          </a:p>
          <a:p>
            <a:r>
              <a:rPr lang="en-US" altLang="zh-CN" dirty="0" smtClean="0"/>
              <a:t>Service</a:t>
            </a:r>
            <a:r>
              <a:rPr lang="zh-CN" altLang="en-US" dirty="0" smtClean="0"/>
              <a:t>：服务节点，代表了</a:t>
            </a:r>
            <a:r>
              <a:rPr lang="en-US" altLang="zh-CN" dirty="0" err="1" smtClean="0"/>
              <a:t>dubbo</a:t>
            </a:r>
            <a:r>
              <a:rPr lang="zh-CN" altLang="en-US" dirty="0" smtClean="0"/>
              <a:t>的一个服务</a:t>
            </a:r>
            <a:endParaRPr lang="en-US" altLang="zh-CN" dirty="0" smtClean="0"/>
          </a:p>
          <a:p>
            <a:r>
              <a:rPr lang="en-US" altLang="zh-CN" dirty="0" smtClean="0"/>
              <a:t>Providers</a:t>
            </a:r>
            <a:r>
              <a:rPr lang="zh-CN" altLang="en-US" dirty="0" smtClean="0"/>
              <a:t>：代表服务提供者，其子节点代表每个真正的服务提供者</a:t>
            </a:r>
            <a:endParaRPr lang="en-US" altLang="zh-CN" dirty="0" smtClean="0"/>
          </a:p>
          <a:p>
            <a:r>
              <a:rPr lang="en-US" altLang="zh-CN" dirty="0" smtClean="0"/>
              <a:t>Consumers</a:t>
            </a:r>
            <a:r>
              <a:rPr lang="zh-CN" altLang="en-US" dirty="0" smtClean="0"/>
              <a:t>：代表服务消费者，其子节点代表每个真正服务的消费者</a:t>
            </a:r>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35</a:t>
            </a:fld>
            <a:endParaRPr lang="zh-CN" altLang="en-US"/>
          </a:p>
        </p:txBody>
      </p:sp>
    </p:spTree>
    <p:extLst>
      <p:ext uri="{BB962C8B-B14F-4D97-AF65-F5344CB8AC3E}">
        <p14:creationId xmlns:p14="http://schemas.microsoft.com/office/powerpoint/2010/main" val="85968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4</a:t>
            </a:fld>
            <a:endParaRPr lang="zh-CN" altLang="en-US"/>
          </a:p>
        </p:txBody>
      </p:sp>
    </p:spTree>
    <p:extLst>
      <p:ext uri="{BB962C8B-B14F-4D97-AF65-F5344CB8AC3E}">
        <p14:creationId xmlns:p14="http://schemas.microsoft.com/office/powerpoint/2010/main" val="411280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5</a:t>
            </a:fld>
            <a:endParaRPr lang="zh-CN" altLang="en-US"/>
          </a:p>
        </p:txBody>
      </p:sp>
    </p:spTree>
    <p:extLst>
      <p:ext uri="{BB962C8B-B14F-4D97-AF65-F5344CB8AC3E}">
        <p14:creationId xmlns:p14="http://schemas.microsoft.com/office/powerpoint/2010/main" val="1725893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6</a:t>
            </a:fld>
            <a:endParaRPr lang="zh-CN" altLang="en-US"/>
          </a:p>
        </p:txBody>
      </p:sp>
    </p:spTree>
    <p:extLst>
      <p:ext uri="{BB962C8B-B14F-4D97-AF65-F5344CB8AC3E}">
        <p14:creationId xmlns:p14="http://schemas.microsoft.com/office/powerpoint/2010/main" val="361751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读取未提交：</a:t>
            </a:r>
            <a:r>
              <a:rPr lang="en-US" altLang="zh-CN" dirty="0" smtClean="0"/>
              <a:t>A</a:t>
            </a:r>
            <a:r>
              <a:rPr lang="zh-CN" altLang="en-US" dirty="0" smtClean="0"/>
              <a:t>事务将某数据从</a:t>
            </a:r>
            <a:r>
              <a:rPr lang="en-US" altLang="zh-CN" dirty="0" smtClean="0"/>
              <a:t>1</a:t>
            </a:r>
            <a:r>
              <a:rPr lang="zh-CN" altLang="en-US" dirty="0" smtClean="0"/>
              <a:t>开始做一系列操作，直到变成</a:t>
            </a:r>
            <a:r>
              <a:rPr lang="en-US" altLang="zh-CN" dirty="0" smtClean="0"/>
              <a:t>10</a:t>
            </a:r>
            <a:r>
              <a:rPr lang="zh-CN" altLang="en-US" dirty="0" smtClean="0"/>
              <a:t>之后进行事务提交，此时</a:t>
            </a:r>
            <a:r>
              <a:rPr lang="en-US" altLang="zh-CN" dirty="0" smtClean="0"/>
              <a:t>B</a:t>
            </a:r>
            <a:r>
              <a:rPr lang="zh-CN" altLang="en-US" dirty="0" smtClean="0"/>
              <a:t>事务能看到这个数据项在事务</a:t>
            </a:r>
            <a:r>
              <a:rPr lang="en-US" altLang="zh-CN" dirty="0" smtClean="0"/>
              <a:t>A</a:t>
            </a:r>
            <a:r>
              <a:rPr lang="zh-CN" altLang="en-US" dirty="0" smtClean="0"/>
              <a:t>操作过程中的所有中间值</a:t>
            </a:r>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7</a:t>
            </a:fld>
            <a:endParaRPr lang="zh-CN" altLang="en-US"/>
          </a:p>
        </p:txBody>
      </p:sp>
    </p:spTree>
    <p:extLst>
      <p:ext uri="{BB962C8B-B14F-4D97-AF65-F5344CB8AC3E}">
        <p14:creationId xmlns:p14="http://schemas.microsoft.com/office/powerpoint/2010/main" val="979585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8</a:t>
            </a:fld>
            <a:endParaRPr lang="zh-CN" altLang="en-US"/>
          </a:p>
        </p:txBody>
      </p:sp>
    </p:spTree>
    <p:extLst>
      <p:ext uri="{BB962C8B-B14F-4D97-AF65-F5344CB8AC3E}">
        <p14:creationId xmlns:p14="http://schemas.microsoft.com/office/powerpoint/2010/main" val="4242044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9</a:t>
            </a:fld>
            <a:endParaRPr lang="zh-CN" altLang="en-US"/>
          </a:p>
        </p:txBody>
      </p:sp>
    </p:spTree>
    <p:extLst>
      <p:ext uri="{BB962C8B-B14F-4D97-AF65-F5344CB8AC3E}">
        <p14:creationId xmlns:p14="http://schemas.microsoft.com/office/powerpoint/2010/main" val="4242044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8FBD32-920D-4B06-BB46-38A21E0C1D10}" type="slidenum">
              <a:rPr lang="zh-CN" altLang="en-US" smtClean="0"/>
              <a:pPr/>
              <a:t>10</a:t>
            </a:fld>
            <a:endParaRPr lang="zh-CN" altLang="en-US"/>
          </a:p>
        </p:txBody>
      </p:sp>
    </p:spTree>
    <p:extLst>
      <p:ext uri="{BB962C8B-B14F-4D97-AF65-F5344CB8AC3E}">
        <p14:creationId xmlns:p14="http://schemas.microsoft.com/office/powerpoint/2010/main" val="3868751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lvl1pPr>
              <a:defRPr>
                <a:solidFill>
                  <a:schemeClr val="accent6"/>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smtClean="0"/>
              <a:t>单击此处编辑母版副标题样式</a:t>
            </a:r>
            <a:endParaRPr lang="zh-CN" altLang="en-US"/>
          </a:p>
        </p:txBody>
      </p:sp>
      <p:sp>
        <p:nvSpPr>
          <p:cNvPr id="5" name="矩形 4"/>
          <p:cNvSpPr/>
          <p:nvPr/>
        </p:nvSpPr>
        <p:spPr bwMode="auto">
          <a:xfrm>
            <a:off x="0" y="0"/>
            <a:ext cx="9144000" cy="1628800"/>
          </a:xfrm>
          <a:prstGeom prst="rect">
            <a:avLst/>
          </a:prstGeom>
          <a:solidFill>
            <a:schemeClr val="bg1"/>
          </a:solidFill>
          <a:ln w="5715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zh-CN" altLang="en-US" sz="3000" b="1" i="0" u="none" strike="noStrike" cap="none" normalizeH="0" baseline="0" dirty="0" smtClean="0">
              <a:ln>
                <a:noFill/>
              </a:ln>
              <a:solidFill>
                <a:srgbClr val="FF0000"/>
              </a:solidFill>
              <a:effectLst/>
              <a:latin typeface="Arial" charset="0"/>
              <a:ea typeface="宋体" pitchFamily="2" charset="-122"/>
            </a:endParaRPr>
          </a:p>
        </p:txBody>
      </p:sp>
      <p:pic>
        <p:nvPicPr>
          <p:cNvPr id="6" name="Picture 18" descr="logon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281114"/>
            <a:ext cx="180022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bwMode="auto">
          <a:xfrm>
            <a:off x="0" y="5805264"/>
            <a:ext cx="9144000" cy="933686"/>
          </a:xfrm>
          <a:prstGeom prst="rect">
            <a:avLst/>
          </a:prstGeom>
          <a:solidFill>
            <a:schemeClr val="bg1"/>
          </a:solidFill>
          <a:ln w="5715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zh-CN" altLang="en-US" sz="3000" b="1" i="0" u="none" strike="noStrike" cap="none" normalizeH="0" baseline="0" dirty="0" smtClean="0">
              <a:ln>
                <a:noFill/>
              </a:ln>
              <a:solidFill>
                <a:srgbClr val="FF0000"/>
              </a:solidFill>
              <a:effectLst/>
              <a:latin typeface="Arial" charset="0"/>
              <a:ea typeface="宋体" pitchFamily="2" charset="-122"/>
            </a:endParaRPr>
          </a:p>
        </p:txBody>
      </p:sp>
      <p:cxnSp>
        <p:nvCxnSpPr>
          <p:cNvPr id="9" name="直接连接符 8"/>
          <p:cNvCxnSpPr/>
          <p:nvPr/>
        </p:nvCxnSpPr>
        <p:spPr bwMode="auto">
          <a:xfrm>
            <a:off x="2489200" y="3708400"/>
            <a:ext cx="5969000" cy="8632"/>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图片占位符 9"/>
          <p:cNvSpPr>
            <a:spLocks noGrp="1"/>
          </p:cNvSpPr>
          <p:nvPr>
            <p:ph type="pic" sz="quarter" idx="10"/>
          </p:nvPr>
        </p:nvSpPr>
        <p:spPr>
          <a:xfrm>
            <a:off x="1016000" y="3182716"/>
            <a:ext cx="1358900" cy="1168400"/>
          </a:xfrm>
        </p:spPr>
        <p:txBody>
          <a:bodyPr/>
          <a:lstStyle/>
          <a:p>
            <a:r>
              <a:rPr lang="zh-CN" altLang="en-US" smtClean="0"/>
              <a:t>单击图标添加图片</a:t>
            </a:r>
            <a:endParaRPr lang="zh-CN" altLang="en-US"/>
          </a:p>
        </p:txBody>
      </p:sp>
    </p:spTree>
    <p:extLst>
      <p:ext uri="{BB962C8B-B14F-4D97-AF65-F5344CB8AC3E}">
        <p14:creationId xmlns:p14="http://schemas.microsoft.com/office/powerpoint/2010/main" val="314860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lang="zh-CN" altLang="en-US">
                <a:solidFill>
                  <a:schemeClr val="accent6"/>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buClr>
                <a:srgbClr val="00B050"/>
              </a:buClr>
              <a:defRPr/>
            </a:lvl1pPr>
            <a:lvl2pPr>
              <a:buClr>
                <a:srgbClr val="00B050"/>
              </a:buClr>
              <a:defRPr/>
            </a:lvl2pPr>
            <a:lvl3pPr>
              <a:buClr>
                <a:srgbClr val="00B050"/>
              </a:buClr>
              <a:defRPr/>
            </a:lvl3pPr>
            <a:lvl4pPr>
              <a:buClr>
                <a:srgbClr val="00B050"/>
              </a:buClr>
              <a:defRPr/>
            </a:lvl4pPr>
            <a:lvl5pPr>
              <a:buClr>
                <a:srgbClr val="00B050"/>
              </a:buClr>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419048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3000" b="1" cap="all">
                <a:solidFill>
                  <a:schemeClr val="accent6"/>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Tree>
    <p:extLst>
      <p:ext uri="{BB962C8B-B14F-4D97-AF65-F5344CB8AC3E}">
        <p14:creationId xmlns:p14="http://schemas.microsoft.com/office/powerpoint/2010/main" val="301783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6"/>
                </a:solidFill>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2743878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5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949701" y="260352"/>
            <a:ext cx="5194300" cy="720725"/>
          </a:xfrm>
        </p:spPr>
        <p:txBody>
          <a:bodyPr/>
          <a:lstStyle>
            <a:lvl1pPr>
              <a:defRPr>
                <a:solidFill>
                  <a:schemeClr val="accent6"/>
                </a:solidFill>
              </a:defRPr>
            </a:lvl1pPr>
          </a:lstStyle>
          <a:p>
            <a:r>
              <a:rPr lang="zh-CN" altLang="en-US" smtClean="0"/>
              <a:t>单击此处编辑母版标题样式</a:t>
            </a:r>
            <a:endParaRPr lang="zh-CN" altLang="en-US" dirty="0"/>
          </a:p>
        </p:txBody>
      </p:sp>
      <p:sp>
        <p:nvSpPr>
          <p:cNvPr id="3" name="表格占位符 2"/>
          <p:cNvSpPr>
            <a:spLocks noGrp="1"/>
          </p:cNvSpPr>
          <p:nvPr>
            <p:ph type="tbl" idx="1"/>
          </p:nvPr>
        </p:nvSpPr>
        <p:spPr>
          <a:xfrm>
            <a:off x="457200" y="1341440"/>
            <a:ext cx="8229600" cy="4784725"/>
          </a:xfrm>
        </p:spPr>
        <p:txBody>
          <a:bodyPr/>
          <a:lstStyle/>
          <a:p>
            <a:pPr lvl="0"/>
            <a:r>
              <a:rPr lang="zh-CN" altLang="en-US" noProof="0" smtClean="0"/>
              <a:t>单击图标添加表格</a:t>
            </a:r>
          </a:p>
        </p:txBody>
      </p:sp>
    </p:spTree>
    <p:extLst>
      <p:ext uri="{BB962C8B-B14F-4D97-AF65-F5344CB8AC3E}">
        <p14:creationId xmlns:p14="http://schemas.microsoft.com/office/powerpoint/2010/main" val="3453764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a:xfrm>
            <a:off x="76200" y="6400800"/>
            <a:ext cx="3200400" cy="283800"/>
          </a:xfrm>
          <a:prstGeom prst="rect">
            <a:avLst/>
          </a:prstGeom>
        </p:spPr>
        <p:txBody>
          <a:bodyPr/>
          <a:lstStyle/>
          <a:p>
            <a:fld id="{530820CF-B880-4189-942D-D702A7CBA730}" type="datetimeFigureOut">
              <a:rPr lang="zh-CN" altLang="en-US" smtClean="0"/>
              <a:pPr/>
              <a:t>2019-06-28</a:t>
            </a:fld>
            <a:endParaRPr lang="zh-CN" altLang="en-US"/>
          </a:p>
        </p:txBody>
      </p:sp>
      <p:sp>
        <p:nvSpPr>
          <p:cNvPr id="5" name="页脚占位符 4"/>
          <p:cNvSpPr>
            <a:spLocks noGrp="1"/>
          </p:cNvSpPr>
          <p:nvPr>
            <p:ph type="ftr" sz="quarter" idx="11"/>
          </p:nvPr>
        </p:nvSpPr>
        <p:spPr>
          <a:xfrm>
            <a:off x="5334000" y="6400800"/>
            <a:ext cx="3733800" cy="28380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4114800" y="6400800"/>
            <a:ext cx="914400" cy="283464"/>
          </a:xfrm>
          <a:prstGeom prst="rect">
            <a:avLst/>
          </a:prstGeom>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63820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49701" y="260352"/>
            <a:ext cx="51943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341440"/>
            <a:ext cx="82296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2052" name="Rectangle 15"/>
          <p:cNvSpPr>
            <a:spLocks noChangeArrowheads="1"/>
          </p:cNvSpPr>
          <p:nvPr/>
        </p:nvSpPr>
        <p:spPr bwMode="auto">
          <a:xfrm>
            <a:off x="73026" y="6237289"/>
            <a:ext cx="9036050" cy="36000"/>
          </a:xfrm>
          <a:prstGeom prst="rect">
            <a:avLst/>
          </a:prstGeom>
          <a:gradFill rotWithShape="1">
            <a:gsLst>
              <a:gs pos="0">
                <a:schemeClr val="bg1"/>
              </a:gs>
              <a:gs pos="100000">
                <a:srgbClr val="FF6600"/>
              </a:gs>
            </a:gsLst>
            <a:lin ang="18900000" scaled="1"/>
          </a:gradFill>
          <a:ln>
            <a:noFill/>
          </a:ln>
          <a:extLst/>
        </p:spPr>
        <p:txBody>
          <a:bodyPr wrap="none" anchor="ct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algn="ctr" eaLnBrk="0" fontAlgn="base" hangingPunct="0">
              <a:spcBef>
                <a:spcPct val="0"/>
              </a:spcBef>
              <a:spcAft>
                <a:spcPct val="0"/>
              </a:spcAft>
              <a:defRPr b="1">
                <a:solidFill>
                  <a:schemeClr val="tx1"/>
                </a:solidFill>
                <a:latin typeface="Arial" charset="0"/>
                <a:ea typeface="宋体" pitchFamily="2" charset="-122"/>
              </a:defRPr>
            </a:lvl6pPr>
            <a:lvl7pPr marL="2971800" indent="-228600" algn="ctr" eaLnBrk="0" fontAlgn="base" hangingPunct="0">
              <a:spcBef>
                <a:spcPct val="0"/>
              </a:spcBef>
              <a:spcAft>
                <a:spcPct val="0"/>
              </a:spcAft>
              <a:defRPr b="1">
                <a:solidFill>
                  <a:schemeClr val="tx1"/>
                </a:solidFill>
                <a:latin typeface="Arial" charset="0"/>
                <a:ea typeface="宋体" pitchFamily="2" charset="-122"/>
              </a:defRPr>
            </a:lvl7pPr>
            <a:lvl8pPr marL="3429000" indent="-228600" algn="ctr" eaLnBrk="0" fontAlgn="base" hangingPunct="0">
              <a:spcBef>
                <a:spcPct val="0"/>
              </a:spcBef>
              <a:spcAft>
                <a:spcPct val="0"/>
              </a:spcAft>
              <a:defRPr b="1">
                <a:solidFill>
                  <a:schemeClr val="tx1"/>
                </a:solidFill>
                <a:latin typeface="Arial" charset="0"/>
                <a:ea typeface="宋体" pitchFamily="2" charset="-122"/>
              </a:defRPr>
            </a:lvl8pPr>
            <a:lvl9pPr marL="3886200" indent="-228600" algn="ctr"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defRPr/>
            </a:pPr>
            <a:endParaRPr lang="zh-CN" altLang="en-US" sz="1350" smtClean="0"/>
          </a:p>
        </p:txBody>
      </p:sp>
      <p:pic>
        <p:nvPicPr>
          <p:cNvPr id="1029" name="Picture 18" descr="logone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0826" y="260352"/>
            <a:ext cx="180022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19"/>
          <p:cNvSpPr>
            <a:spLocks noChangeArrowheads="1"/>
          </p:cNvSpPr>
          <p:nvPr/>
        </p:nvSpPr>
        <p:spPr bwMode="gray">
          <a:xfrm>
            <a:off x="71438" y="931497"/>
            <a:ext cx="8964612" cy="36000"/>
          </a:xfrm>
          <a:prstGeom prst="rect">
            <a:avLst/>
          </a:prstGeom>
          <a:gradFill rotWithShape="0">
            <a:gsLst>
              <a:gs pos="0">
                <a:srgbClr val="0000CC"/>
              </a:gs>
              <a:gs pos="100000">
                <a:schemeClr val="bg1"/>
              </a:gs>
            </a:gsLst>
            <a:lin ang="0" scaled="1"/>
          </a:gradFill>
          <a:ln>
            <a:noFill/>
          </a:ln>
          <a:extLst/>
        </p:spPr>
        <p:txBody>
          <a:bodyPr wrap="none" anchor="ct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algn="ctr" eaLnBrk="0" fontAlgn="base" hangingPunct="0">
              <a:spcBef>
                <a:spcPct val="0"/>
              </a:spcBef>
              <a:spcAft>
                <a:spcPct val="0"/>
              </a:spcAft>
              <a:defRPr b="1">
                <a:solidFill>
                  <a:schemeClr val="tx1"/>
                </a:solidFill>
                <a:latin typeface="Arial" charset="0"/>
                <a:ea typeface="宋体" pitchFamily="2" charset="-122"/>
              </a:defRPr>
            </a:lvl6pPr>
            <a:lvl7pPr marL="2971800" indent="-228600" algn="ctr" eaLnBrk="0" fontAlgn="base" hangingPunct="0">
              <a:spcBef>
                <a:spcPct val="0"/>
              </a:spcBef>
              <a:spcAft>
                <a:spcPct val="0"/>
              </a:spcAft>
              <a:defRPr b="1">
                <a:solidFill>
                  <a:schemeClr val="tx1"/>
                </a:solidFill>
                <a:latin typeface="Arial" charset="0"/>
                <a:ea typeface="宋体" pitchFamily="2" charset="-122"/>
              </a:defRPr>
            </a:lvl7pPr>
            <a:lvl8pPr marL="3429000" indent="-228600" algn="ctr" eaLnBrk="0" fontAlgn="base" hangingPunct="0">
              <a:spcBef>
                <a:spcPct val="0"/>
              </a:spcBef>
              <a:spcAft>
                <a:spcPct val="0"/>
              </a:spcAft>
              <a:defRPr b="1">
                <a:solidFill>
                  <a:schemeClr val="tx1"/>
                </a:solidFill>
                <a:latin typeface="Arial" charset="0"/>
                <a:ea typeface="宋体" pitchFamily="2" charset="-122"/>
              </a:defRPr>
            </a:lvl8pPr>
            <a:lvl9pPr marL="3886200" indent="-228600" algn="ctr"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defRPr/>
            </a:pPr>
            <a:endParaRPr kumimoji="1" lang="zh-CN" altLang="zh-CN" sz="1800" b="0" smtClean="0">
              <a:latin typeface="Tahoma" pitchFamily="34" charset="0"/>
            </a:endParaRPr>
          </a:p>
        </p:txBody>
      </p:sp>
      <p:sp>
        <p:nvSpPr>
          <p:cNvPr id="2055" name="TextBox 10"/>
          <p:cNvSpPr txBox="1">
            <a:spLocks noChangeArrowheads="1"/>
          </p:cNvSpPr>
          <p:nvPr/>
        </p:nvSpPr>
        <p:spPr bwMode="auto">
          <a:xfrm>
            <a:off x="6500814" y="6357939"/>
            <a:ext cx="2214562" cy="230832"/>
          </a:xfrm>
          <a:prstGeom prst="rect">
            <a:avLst/>
          </a:prstGeom>
          <a:noFill/>
          <a:ln>
            <a:noFill/>
          </a:ln>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algn="ctr" eaLnBrk="0" fontAlgn="base" hangingPunct="0">
              <a:spcBef>
                <a:spcPct val="0"/>
              </a:spcBef>
              <a:spcAft>
                <a:spcPct val="0"/>
              </a:spcAft>
              <a:defRPr b="1">
                <a:solidFill>
                  <a:schemeClr val="tx1"/>
                </a:solidFill>
                <a:latin typeface="Arial" charset="0"/>
                <a:ea typeface="宋体" pitchFamily="2" charset="-122"/>
              </a:defRPr>
            </a:lvl6pPr>
            <a:lvl7pPr marL="2971800" indent="-228600" algn="ctr" eaLnBrk="0" fontAlgn="base" hangingPunct="0">
              <a:spcBef>
                <a:spcPct val="0"/>
              </a:spcBef>
              <a:spcAft>
                <a:spcPct val="0"/>
              </a:spcAft>
              <a:defRPr b="1">
                <a:solidFill>
                  <a:schemeClr val="tx1"/>
                </a:solidFill>
                <a:latin typeface="Arial" charset="0"/>
                <a:ea typeface="宋体" pitchFamily="2" charset="-122"/>
              </a:defRPr>
            </a:lvl7pPr>
            <a:lvl8pPr marL="3429000" indent="-228600" algn="ctr" eaLnBrk="0" fontAlgn="base" hangingPunct="0">
              <a:spcBef>
                <a:spcPct val="0"/>
              </a:spcBef>
              <a:spcAft>
                <a:spcPct val="0"/>
              </a:spcAft>
              <a:defRPr b="1">
                <a:solidFill>
                  <a:schemeClr val="tx1"/>
                </a:solidFill>
                <a:latin typeface="Arial" charset="0"/>
                <a:ea typeface="宋体" pitchFamily="2" charset="-122"/>
              </a:defRPr>
            </a:lvl8pPr>
            <a:lvl9pPr marL="3886200" indent="-228600" algn="ctr"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defRPr/>
            </a:pPr>
            <a:r>
              <a:rPr lang="zh-CN" altLang="en-US" sz="900" b="0" smtClean="0">
                <a:solidFill>
                  <a:schemeClr val="bg1">
                    <a:lumMod val="50000"/>
                  </a:schemeClr>
                </a:solidFill>
                <a:latin typeface="+mn-ea"/>
                <a:ea typeface="+mn-ea"/>
              </a:rPr>
              <a:t>创新、沟通、追求卓越</a:t>
            </a:r>
          </a:p>
        </p:txBody>
      </p:sp>
      <p:sp>
        <p:nvSpPr>
          <p:cNvPr id="2056" name="TextBox 9"/>
          <p:cNvSpPr txBox="1">
            <a:spLocks noChangeArrowheads="1"/>
          </p:cNvSpPr>
          <p:nvPr/>
        </p:nvSpPr>
        <p:spPr bwMode="auto">
          <a:xfrm>
            <a:off x="-928688" y="6357939"/>
            <a:ext cx="8607426" cy="230832"/>
          </a:xfrm>
          <a:prstGeom prst="rect">
            <a:avLst/>
          </a:prstGeom>
          <a:noFill/>
          <a:ln>
            <a:noFill/>
          </a:ln>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algn="ctr" eaLnBrk="0" fontAlgn="base" hangingPunct="0">
              <a:spcBef>
                <a:spcPct val="0"/>
              </a:spcBef>
              <a:spcAft>
                <a:spcPct val="0"/>
              </a:spcAft>
              <a:defRPr b="1">
                <a:solidFill>
                  <a:schemeClr val="tx1"/>
                </a:solidFill>
                <a:latin typeface="Arial" charset="0"/>
                <a:ea typeface="宋体" pitchFamily="2" charset="-122"/>
              </a:defRPr>
            </a:lvl6pPr>
            <a:lvl7pPr marL="2971800" indent="-228600" algn="ctr" eaLnBrk="0" fontAlgn="base" hangingPunct="0">
              <a:spcBef>
                <a:spcPct val="0"/>
              </a:spcBef>
              <a:spcAft>
                <a:spcPct val="0"/>
              </a:spcAft>
              <a:defRPr b="1">
                <a:solidFill>
                  <a:schemeClr val="tx1"/>
                </a:solidFill>
                <a:latin typeface="Arial" charset="0"/>
                <a:ea typeface="宋体" pitchFamily="2" charset="-122"/>
              </a:defRPr>
            </a:lvl7pPr>
            <a:lvl8pPr marL="3429000" indent="-228600" algn="ctr" eaLnBrk="0" fontAlgn="base" hangingPunct="0">
              <a:spcBef>
                <a:spcPct val="0"/>
              </a:spcBef>
              <a:spcAft>
                <a:spcPct val="0"/>
              </a:spcAft>
              <a:defRPr b="1">
                <a:solidFill>
                  <a:schemeClr val="tx1"/>
                </a:solidFill>
                <a:latin typeface="Arial" charset="0"/>
                <a:ea typeface="宋体" pitchFamily="2" charset="-122"/>
              </a:defRPr>
            </a:lvl8pPr>
            <a:lvl9pPr marL="3886200" indent="-228600" algn="ctr"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defRPr/>
            </a:pPr>
            <a:r>
              <a:rPr lang="zh-CN" altLang="en-US" sz="900" b="0" smtClean="0">
                <a:solidFill>
                  <a:schemeClr val="bg1">
                    <a:lumMod val="50000"/>
                  </a:schemeClr>
                </a:solidFill>
                <a:latin typeface="+mn-ea"/>
                <a:ea typeface="+mn-ea"/>
              </a:rPr>
              <a:t>卓越的信息化服务提供商  </a:t>
            </a:r>
            <a:r>
              <a:rPr lang="en-US" altLang="zh-CN" sz="900" b="0" i="1" smtClean="0">
                <a:solidFill>
                  <a:schemeClr val="bg1">
                    <a:lumMod val="50000"/>
                  </a:schemeClr>
                </a:solidFill>
                <a:latin typeface="+mn-ea"/>
                <a:ea typeface="+mn-ea"/>
              </a:rPr>
              <a:t>The  Excellent Provider Of  </a:t>
            </a:r>
            <a:r>
              <a:rPr lang="en-US" altLang="zh-CN" sz="900" b="0" smtClean="0">
                <a:solidFill>
                  <a:schemeClr val="bg1">
                    <a:lumMod val="50000"/>
                  </a:schemeClr>
                </a:solidFill>
                <a:latin typeface="+mn-ea"/>
                <a:ea typeface="+mn-ea"/>
              </a:rPr>
              <a:t>Informationization Service </a:t>
            </a:r>
          </a:p>
        </p:txBody>
      </p:sp>
    </p:spTree>
    <p:extLst>
      <p:ext uri="{BB962C8B-B14F-4D97-AF65-F5344CB8AC3E}">
        <p14:creationId xmlns:p14="http://schemas.microsoft.com/office/powerpoint/2010/main" val="35292313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timing>
    <p:tnLst>
      <p:par>
        <p:cTn id="1" dur="indefinite" restart="never" nodeType="tmRoot"/>
      </p:par>
    </p:tnLst>
  </p:timing>
  <p:txStyles>
    <p:titleStyle>
      <a:lvl1pPr algn="ctr" rtl="0" eaLnBrk="1" fontAlgn="base" hangingPunct="1">
        <a:spcBef>
          <a:spcPct val="0"/>
        </a:spcBef>
        <a:spcAft>
          <a:spcPct val="0"/>
        </a:spcAft>
        <a:defRPr sz="2400" b="1">
          <a:solidFill>
            <a:srgbClr val="FF6600"/>
          </a:solidFill>
          <a:latin typeface="+mj-lt"/>
          <a:ea typeface="+mj-ea"/>
          <a:cs typeface="+mj-cs"/>
        </a:defRPr>
      </a:lvl1pPr>
      <a:lvl2pPr algn="ctr" rtl="0" eaLnBrk="1" fontAlgn="base" hangingPunct="1">
        <a:spcBef>
          <a:spcPct val="0"/>
        </a:spcBef>
        <a:spcAft>
          <a:spcPct val="0"/>
        </a:spcAft>
        <a:defRPr sz="2400" b="1">
          <a:solidFill>
            <a:srgbClr val="FF6600"/>
          </a:solidFill>
          <a:latin typeface="Arial" charset="0"/>
          <a:ea typeface="微软雅黑" pitchFamily="34" charset="-122"/>
        </a:defRPr>
      </a:lvl2pPr>
      <a:lvl3pPr algn="ctr" rtl="0" eaLnBrk="1" fontAlgn="base" hangingPunct="1">
        <a:spcBef>
          <a:spcPct val="0"/>
        </a:spcBef>
        <a:spcAft>
          <a:spcPct val="0"/>
        </a:spcAft>
        <a:defRPr sz="2400" b="1">
          <a:solidFill>
            <a:srgbClr val="FF6600"/>
          </a:solidFill>
          <a:latin typeface="Arial" charset="0"/>
          <a:ea typeface="微软雅黑" pitchFamily="34" charset="-122"/>
        </a:defRPr>
      </a:lvl3pPr>
      <a:lvl4pPr algn="ctr" rtl="0" eaLnBrk="1" fontAlgn="base" hangingPunct="1">
        <a:spcBef>
          <a:spcPct val="0"/>
        </a:spcBef>
        <a:spcAft>
          <a:spcPct val="0"/>
        </a:spcAft>
        <a:defRPr sz="2400" b="1">
          <a:solidFill>
            <a:srgbClr val="FF6600"/>
          </a:solidFill>
          <a:latin typeface="Arial" charset="0"/>
          <a:ea typeface="微软雅黑" pitchFamily="34" charset="-122"/>
        </a:defRPr>
      </a:lvl4pPr>
      <a:lvl5pPr algn="ctr" rtl="0" eaLnBrk="1" fontAlgn="base" hangingPunct="1">
        <a:spcBef>
          <a:spcPct val="0"/>
        </a:spcBef>
        <a:spcAft>
          <a:spcPct val="0"/>
        </a:spcAft>
        <a:defRPr sz="2400" b="1">
          <a:solidFill>
            <a:srgbClr val="FF6600"/>
          </a:solidFill>
          <a:latin typeface="Arial" charset="0"/>
          <a:ea typeface="微软雅黑" pitchFamily="34" charset="-122"/>
        </a:defRPr>
      </a:lvl5pPr>
      <a:lvl6pPr marL="342900" algn="ctr" rtl="0" eaLnBrk="1" fontAlgn="base" hangingPunct="1">
        <a:spcBef>
          <a:spcPct val="0"/>
        </a:spcBef>
        <a:spcAft>
          <a:spcPct val="0"/>
        </a:spcAft>
        <a:defRPr sz="2400" b="1">
          <a:solidFill>
            <a:srgbClr val="FF6600"/>
          </a:solidFill>
          <a:latin typeface="Arial" charset="0"/>
          <a:ea typeface="宋体" pitchFamily="2" charset="-122"/>
        </a:defRPr>
      </a:lvl6pPr>
      <a:lvl7pPr marL="685800" algn="ctr" rtl="0" eaLnBrk="1" fontAlgn="base" hangingPunct="1">
        <a:spcBef>
          <a:spcPct val="0"/>
        </a:spcBef>
        <a:spcAft>
          <a:spcPct val="0"/>
        </a:spcAft>
        <a:defRPr sz="2400" b="1">
          <a:solidFill>
            <a:srgbClr val="FF6600"/>
          </a:solidFill>
          <a:latin typeface="Arial" charset="0"/>
          <a:ea typeface="宋体" pitchFamily="2" charset="-122"/>
        </a:defRPr>
      </a:lvl7pPr>
      <a:lvl8pPr marL="1028700" algn="ctr" rtl="0" eaLnBrk="1" fontAlgn="base" hangingPunct="1">
        <a:spcBef>
          <a:spcPct val="0"/>
        </a:spcBef>
        <a:spcAft>
          <a:spcPct val="0"/>
        </a:spcAft>
        <a:defRPr sz="2400" b="1">
          <a:solidFill>
            <a:srgbClr val="FF6600"/>
          </a:solidFill>
          <a:latin typeface="Arial" charset="0"/>
          <a:ea typeface="宋体" pitchFamily="2" charset="-122"/>
        </a:defRPr>
      </a:lvl8pPr>
      <a:lvl9pPr marL="1371600" algn="ctr" rtl="0" eaLnBrk="1" fontAlgn="base" hangingPunct="1">
        <a:spcBef>
          <a:spcPct val="0"/>
        </a:spcBef>
        <a:spcAft>
          <a:spcPct val="0"/>
        </a:spcAft>
        <a:defRPr sz="2400" b="1">
          <a:solidFill>
            <a:srgbClr val="FF6600"/>
          </a:solidFill>
          <a:latin typeface="Arial" charset="0"/>
          <a:ea typeface="宋体" pitchFamily="2" charset="-122"/>
        </a:defRPr>
      </a:lvl9pPr>
    </p:titleStyle>
    <p:bodyStyle>
      <a:lvl1pPr marL="257175" indent="-257175" algn="l" rtl="0" eaLnBrk="1" fontAlgn="base" hangingPunct="1">
        <a:spcBef>
          <a:spcPct val="20000"/>
        </a:spcBef>
        <a:spcAft>
          <a:spcPct val="0"/>
        </a:spcAft>
        <a:buClr>
          <a:schemeClr val="tx2"/>
        </a:buClr>
        <a:buFont typeface="Wingdings" panose="05000000000000000000" pitchFamily="2" charset="2"/>
        <a:buChar char="n"/>
        <a:defRPr sz="2100">
          <a:solidFill>
            <a:schemeClr val="tx1"/>
          </a:solidFill>
          <a:latin typeface="+mn-lt"/>
          <a:ea typeface="+mn-ea"/>
          <a:cs typeface="+mn-cs"/>
        </a:defRPr>
      </a:lvl1pPr>
      <a:lvl2pPr marL="557213" indent="-214313" algn="l" rtl="0" eaLnBrk="1" fontAlgn="base" hangingPunct="1">
        <a:spcBef>
          <a:spcPct val="20000"/>
        </a:spcBef>
        <a:spcAft>
          <a:spcPct val="0"/>
        </a:spcAft>
        <a:buClr>
          <a:srgbClr val="002060"/>
        </a:buClr>
        <a:buFont typeface="Wingdings" panose="05000000000000000000" pitchFamily="2" charset="2"/>
        <a:buChar char="l"/>
        <a:defRPr sz="1800">
          <a:solidFill>
            <a:schemeClr val="tx1"/>
          </a:solidFill>
          <a:latin typeface="+mn-lt"/>
          <a:ea typeface="+mn-ea"/>
        </a:defRPr>
      </a:lvl2pPr>
      <a:lvl3pPr marL="857250" indent="-171450" algn="l" rtl="0" eaLnBrk="1" fontAlgn="base" hangingPunct="1">
        <a:spcBef>
          <a:spcPct val="20000"/>
        </a:spcBef>
        <a:spcAft>
          <a:spcPct val="0"/>
        </a:spcAft>
        <a:buClr>
          <a:schemeClr val="tx2"/>
        </a:buClr>
        <a:buFont typeface="Arial" panose="020B0604020202020204" pitchFamily="34" charset="0"/>
        <a:buChar char="•"/>
        <a:defRPr sz="1500">
          <a:solidFill>
            <a:schemeClr val="tx1"/>
          </a:solidFill>
          <a:latin typeface="+mn-lt"/>
          <a:ea typeface="+mn-ea"/>
        </a:defRPr>
      </a:lvl3pPr>
      <a:lvl4pPr marL="1200150" indent="-171450" algn="l" rtl="0" eaLnBrk="1" fontAlgn="base" hangingPunct="1">
        <a:spcBef>
          <a:spcPct val="20000"/>
        </a:spcBef>
        <a:spcAft>
          <a:spcPct val="0"/>
        </a:spcAft>
        <a:buClr>
          <a:schemeClr val="tx2"/>
        </a:buClr>
        <a:buChar char="–"/>
        <a:defRPr sz="1350">
          <a:solidFill>
            <a:schemeClr val="tx1"/>
          </a:solidFill>
          <a:latin typeface="+mn-lt"/>
          <a:ea typeface="+mn-ea"/>
        </a:defRPr>
      </a:lvl4pPr>
      <a:lvl5pPr marL="1543050" indent="-171450" algn="l" rtl="0" eaLnBrk="1" fontAlgn="base" hangingPunct="1">
        <a:spcBef>
          <a:spcPct val="20000"/>
        </a:spcBef>
        <a:spcAft>
          <a:spcPct val="0"/>
        </a:spcAft>
        <a:buClr>
          <a:schemeClr val="tx2"/>
        </a:buClr>
        <a:buChar char="»"/>
        <a:defRPr sz="135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348879"/>
            <a:ext cx="7772400" cy="1080121"/>
          </a:xfrm>
        </p:spPr>
        <p:txBody>
          <a:bodyPr/>
          <a:lstStyle/>
          <a:p>
            <a:r>
              <a:rPr lang="en-US" altLang="zh-CN" sz="3200" dirty="0" err="1" smtClean="0">
                <a:latin typeface="宋体" pitchFamily="2" charset="-122"/>
                <a:ea typeface="宋体" pitchFamily="2" charset="-122"/>
              </a:rPr>
              <a:t>ZooKeeper</a:t>
            </a:r>
            <a:r>
              <a:rPr lang="en-US" altLang="zh-CN" sz="3200" dirty="0" smtClean="0">
                <a:latin typeface="宋体" pitchFamily="2" charset="-122"/>
                <a:ea typeface="宋体" pitchFamily="2" charset="-122"/>
              </a:rPr>
              <a:t/>
            </a:r>
            <a:br>
              <a:rPr lang="en-US" altLang="zh-CN" sz="3200" dirty="0" smtClean="0">
                <a:latin typeface="宋体" pitchFamily="2" charset="-122"/>
                <a:ea typeface="宋体" pitchFamily="2" charset="-122"/>
              </a:rPr>
            </a:br>
            <a:r>
              <a:rPr lang="zh-CN" altLang="en-US" sz="3200" dirty="0" smtClean="0">
                <a:latin typeface="宋体" pitchFamily="2" charset="-122"/>
                <a:ea typeface="宋体" pitchFamily="2" charset="-122"/>
              </a:rPr>
              <a:t>分布式一致性原理与实践</a:t>
            </a:r>
            <a:endParaRPr lang="zh-CN" altLang="en-US" sz="3200" dirty="0">
              <a:latin typeface="宋体" pitchFamily="2" charset="-122"/>
              <a:ea typeface="宋体" pitchFamily="2" charset="-122"/>
            </a:endParaRPr>
          </a:p>
        </p:txBody>
      </p:sp>
      <p:sp>
        <p:nvSpPr>
          <p:cNvPr id="3" name="副标题 2"/>
          <p:cNvSpPr>
            <a:spLocks noGrp="1"/>
          </p:cNvSpPr>
          <p:nvPr>
            <p:ph type="subTitle" idx="1"/>
          </p:nvPr>
        </p:nvSpPr>
        <p:spPr>
          <a:xfrm>
            <a:off x="1371600" y="3929066"/>
            <a:ext cx="6400800" cy="796078"/>
          </a:xfrm>
        </p:spPr>
        <p:txBody>
          <a:bodyPr/>
          <a:lstStyle/>
          <a:p>
            <a:r>
              <a:rPr lang="zh-CN" altLang="en-US" dirty="0" smtClean="0">
                <a:latin typeface="宋体" pitchFamily="2" charset="-122"/>
                <a:ea typeface="宋体" pitchFamily="2" charset="-122"/>
              </a:rPr>
              <a:t>商业智能部</a:t>
            </a:r>
            <a:endParaRPr lang="en-US" altLang="zh-CN" dirty="0" smtClean="0">
              <a:latin typeface="宋体" pitchFamily="2" charset="-122"/>
              <a:ea typeface="宋体" pitchFamily="2" charset="-122"/>
            </a:endParaRPr>
          </a:p>
          <a:p>
            <a:r>
              <a:rPr lang="zh-CN" altLang="en-US" dirty="0" smtClean="0">
                <a:latin typeface="宋体" pitchFamily="2" charset="-122"/>
                <a:ea typeface="宋体" pitchFamily="2" charset="-122"/>
              </a:rPr>
              <a:t>余伟达</a:t>
            </a:r>
            <a:endParaRPr lang="zh-CN" altLang="en-US" dirty="0">
              <a:latin typeface="宋体" pitchFamily="2" charset="-122"/>
              <a:ea typeface="宋体" pitchFamily="2" charset="-122"/>
            </a:endParaRPr>
          </a:p>
        </p:txBody>
      </p:sp>
      <p:sp>
        <p:nvSpPr>
          <p:cNvPr id="7" name="TextBox 6"/>
          <p:cNvSpPr txBox="1"/>
          <p:nvPr/>
        </p:nvSpPr>
        <p:spPr>
          <a:xfrm>
            <a:off x="179512" y="1196752"/>
            <a:ext cx="1728192" cy="523220"/>
          </a:xfrm>
          <a:prstGeom prst="rect">
            <a:avLst/>
          </a:prstGeom>
          <a:noFill/>
        </p:spPr>
        <p:txBody>
          <a:bodyPr wrap="square" rtlCol="0">
            <a:spAutoFit/>
          </a:bodyPr>
          <a:lstStyle/>
          <a:p>
            <a:r>
              <a:rPr lang="zh-CN" altLang="en-US" sz="2800" b="1" dirty="0" smtClean="0">
                <a:solidFill>
                  <a:srgbClr val="92D050"/>
                </a:solidFill>
                <a:latin typeface="宋体" pitchFamily="2" charset="-122"/>
                <a:ea typeface="宋体" pitchFamily="2" charset="-122"/>
              </a:rPr>
              <a:t>开发系列</a:t>
            </a:r>
            <a:endParaRPr lang="zh-CN" altLang="en-US" sz="2800" b="1" dirty="0">
              <a:solidFill>
                <a:srgbClr val="92D050"/>
              </a:solidFill>
              <a:latin typeface="宋体" pitchFamily="2" charset="-122"/>
              <a:ea typeface="宋体" pitchFamily="2" charset="-122"/>
            </a:endParaRPr>
          </a:p>
        </p:txBody>
      </p:sp>
    </p:spTree>
    <p:extLst>
      <p:ext uri="{BB962C8B-B14F-4D97-AF65-F5344CB8AC3E}">
        <p14:creationId xmlns:p14="http://schemas.microsoft.com/office/powerpoint/2010/main" val="2320867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24128" y="260648"/>
            <a:ext cx="2771801" cy="720725"/>
          </a:xfrm>
        </p:spPr>
        <p:txBody>
          <a:bodyPr/>
          <a:lstStyle/>
          <a:p>
            <a:r>
              <a:rPr lang="zh-CN" altLang="en-US" dirty="0" smtClean="0">
                <a:latin typeface="宋体" pitchFamily="2" charset="-122"/>
                <a:ea typeface="宋体" pitchFamily="2" charset="-122"/>
              </a:rPr>
              <a:t>一致性协议和算法</a:t>
            </a:r>
            <a:endParaRPr lang="zh-CN" altLang="en-US" dirty="0">
              <a:latin typeface="宋体" pitchFamily="2" charset="-122"/>
              <a:ea typeface="宋体" pitchFamily="2" charset="-122"/>
            </a:endParaRPr>
          </a:p>
        </p:txBody>
      </p:sp>
      <p:sp>
        <p:nvSpPr>
          <p:cNvPr id="3" name="TextBox 2"/>
          <p:cNvSpPr txBox="1"/>
          <p:nvPr/>
        </p:nvSpPr>
        <p:spPr>
          <a:xfrm>
            <a:off x="467544" y="1988840"/>
            <a:ext cx="7920880" cy="2800767"/>
          </a:xfrm>
          <a:prstGeom prst="rect">
            <a:avLst/>
          </a:prstGeom>
          <a:noFill/>
        </p:spPr>
        <p:txBody>
          <a:bodyPr wrap="square" rtlCol="0">
            <a:spAutoFit/>
          </a:bodyPr>
          <a:lstStyle/>
          <a:p>
            <a:r>
              <a:rPr lang="zh-CN" altLang="en-US" sz="1600" dirty="0" smtClean="0">
                <a:latin typeface="宋体" pitchFamily="2" charset="-122"/>
                <a:ea typeface="宋体" pitchFamily="2" charset="-122"/>
              </a:rPr>
              <a:t>    </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在分布式系统中，每一个节点虽然都能知道自己在进行事务操作过程中的结果是成功或失败，但无法直接获取到其他分布式节点的操作结果。</a:t>
            </a:r>
            <a:endParaRPr lang="en-US" altLang="zh-CN" sz="1600" dirty="0" smtClean="0">
              <a:latin typeface="宋体" pitchFamily="2" charset="-122"/>
              <a:ea typeface="宋体" pitchFamily="2" charset="-122"/>
            </a:endParaRPr>
          </a:p>
          <a:p>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因此当一个事务需要跨多个分布式节点的时候，为了保持事务的</a:t>
            </a:r>
            <a:r>
              <a:rPr lang="en-US" altLang="zh-CN" sz="1600" dirty="0" smtClean="0">
                <a:latin typeface="宋体" pitchFamily="2" charset="-122"/>
                <a:ea typeface="宋体" pitchFamily="2" charset="-122"/>
              </a:rPr>
              <a:t>ACID</a:t>
            </a:r>
            <a:r>
              <a:rPr lang="zh-CN" altLang="en-US" sz="1600" dirty="0" smtClean="0">
                <a:latin typeface="宋体" pitchFamily="2" charset="-122"/>
                <a:ea typeface="宋体" pitchFamily="2" charset="-122"/>
              </a:rPr>
              <a:t>特性，就需要引入一个</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协调者</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的组件来统一调度所有分布式节点的执行逻辑，这些被调度的分布式节点被称为</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参与者</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a:t>
            </a:r>
            <a:endParaRPr lang="en-US" altLang="zh-CN" sz="1600" dirty="0" smtClean="0">
              <a:latin typeface="宋体" pitchFamily="2" charset="-122"/>
              <a:ea typeface="宋体" pitchFamily="2" charset="-122"/>
            </a:endParaRPr>
          </a:p>
          <a:p>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协调者负责调度参与者的行为，并最终决定这些参与者是否要把事务真正提交。</a:t>
            </a:r>
            <a:endParaRPr lang="en-US" altLang="zh-CN" sz="1600" dirty="0" smtClean="0">
              <a:latin typeface="宋体" pitchFamily="2" charset="-122"/>
              <a:ea typeface="宋体" pitchFamily="2" charset="-122"/>
            </a:endParaRPr>
          </a:p>
          <a:p>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基于这个思想，衍生出了二阶段提交和三阶段提交的两种一致性协议。</a:t>
            </a:r>
            <a:endParaRPr lang="en-US" altLang="zh-CN" sz="1600" dirty="0" smtClean="0">
              <a:latin typeface="宋体" pitchFamily="2" charset="-122"/>
              <a:ea typeface="宋体" pitchFamily="2" charset="-122"/>
            </a:endParaRPr>
          </a:p>
        </p:txBody>
      </p:sp>
    </p:spTree>
    <p:extLst>
      <p:ext uri="{BB962C8B-B14F-4D97-AF65-F5344CB8AC3E}">
        <p14:creationId xmlns:p14="http://schemas.microsoft.com/office/powerpoint/2010/main" val="3982105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24128" y="260648"/>
            <a:ext cx="2771801" cy="720725"/>
          </a:xfrm>
        </p:spPr>
        <p:txBody>
          <a:bodyPr/>
          <a:lstStyle/>
          <a:p>
            <a:r>
              <a:rPr lang="en-US" altLang="zh-CN" dirty="0" smtClean="0">
                <a:latin typeface="宋体" pitchFamily="2" charset="-122"/>
                <a:ea typeface="宋体" pitchFamily="2" charset="-122"/>
              </a:rPr>
              <a:t>2PC</a:t>
            </a:r>
            <a:r>
              <a:rPr lang="zh-CN" altLang="en-US" dirty="0" smtClean="0">
                <a:latin typeface="宋体" pitchFamily="2" charset="-122"/>
                <a:ea typeface="宋体" pitchFamily="2" charset="-122"/>
              </a:rPr>
              <a:t>协议</a:t>
            </a:r>
            <a:endParaRPr lang="zh-CN" altLang="en-US" dirty="0">
              <a:latin typeface="宋体" pitchFamily="2" charset="-122"/>
              <a:ea typeface="宋体" pitchFamily="2" charset="-122"/>
            </a:endParaRPr>
          </a:p>
        </p:txBody>
      </p:sp>
      <p:sp>
        <p:nvSpPr>
          <p:cNvPr id="6" name="TextBox 5"/>
          <p:cNvSpPr txBox="1"/>
          <p:nvPr/>
        </p:nvSpPr>
        <p:spPr>
          <a:xfrm>
            <a:off x="611560" y="5805264"/>
            <a:ext cx="3888432" cy="338554"/>
          </a:xfrm>
          <a:prstGeom prst="rect">
            <a:avLst/>
          </a:prstGeom>
          <a:noFill/>
        </p:spPr>
        <p:txBody>
          <a:bodyPr wrap="square" rtlCol="0">
            <a:spAutoFit/>
          </a:bodyPr>
          <a:lstStyle/>
          <a:p>
            <a:r>
              <a:rPr lang="zh-CN" altLang="en-US" sz="1600" dirty="0" smtClean="0">
                <a:latin typeface="宋体" pitchFamily="2" charset="-122"/>
                <a:ea typeface="宋体" pitchFamily="2" charset="-122"/>
              </a:rPr>
              <a:t>二阶段提交</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事务提交</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示意图</a:t>
            </a:r>
            <a:endParaRPr lang="zh-CN" altLang="en-US" sz="1600" dirty="0">
              <a:latin typeface="宋体" pitchFamily="2" charset="-122"/>
              <a:ea typeface="宋体" pitchFamily="2" charset="-122"/>
            </a:endParaRPr>
          </a:p>
        </p:txBody>
      </p:sp>
      <p:sp>
        <p:nvSpPr>
          <p:cNvPr id="7" name="TextBox 6"/>
          <p:cNvSpPr txBox="1"/>
          <p:nvPr/>
        </p:nvSpPr>
        <p:spPr>
          <a:xfrm>
            <a:off x="5004048" y="5805264"/>
            <a:ext cx="3888432" cy="338554"/>
          </a:xfrm>
          <a:prstGeom prst="rect">
            <a:avLst/>
          </a:prstGeom>
          <a:noFill/>
        </p:spPr>
        <p:txBody>
          <a:bodyPr wrap="square" rtlCol="0">
            <a:spAutoFit/>
          </a:bodyPr>
          <a:lstStyle/>
          <a:p>
            <a:r>
              <a:rPr lang="zh-CN" altLang="en-US" sz="1600" dirty="0" smtClean="0">
                <a:latin typeface="宋体" pitchFamily="2" charset="-122"/>
                <a:ea typeface="宋体" pitchFamily="2" charset="-122"/>
              </a:rPr>
              <a:t>二阶段提交</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事务中断</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示意图</a:t>
            </a:r>
            <a:endParaRPr lang="zh-CN" altLang="en-US" sz="1600" dirty="0">
              <a:latin typeface="宋体" pitchFamily="2" charset="-122"/>
              <a:ea typeface="宋体" pitchFamily="2" charset="-122"/>
            </a:endParaRPr>
          </a:p>
        </p:txBody>
      </p:sp>
      <p:sp>
        <p:nvSpPr>
          <p:cNvPr id="8" name="TextBox 7"/>
          <p:cNvSpPr txBox="1"/>
          <p:nvPr/>
        </p:nvSpPr>
        <p:spPr>
          <a:xfrm>
            <a:off x="395536" y="1340768"/>
            <a:ext cx="7920880" cy="1815882"/>
          </a:xfrm>
          <a:prstGeom prst="rect">
            <a:avLst/>
          </a:prstGeom>
          <a:noFill/>
        </p:spPr>
        <p:txBody>
          <a:bodyPr wrap="square" rtlCol="0">
            <a:spAutoFit/>
          </a:bodyPr>
          <a:lstStyle/>
          <a:p>
            <a:r>
              <a:rPr lang="zh-CN" altLang="en-US" sz="1600" dirty="0" smtClean="0">
                <a:latin typeface="宋体" pitchFamily="2" charset="-122"/>
                <a:ea typeface="宋体" pitchFamily="2" charset="-122"/>
              </a:rPr>
              <a:t>    是一个保证分布式系统中事务原子性和一致性的算法，是一个强一致性算法，被大多数关系型数据库采用。</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它把一个事务的提交过程分成两个阶段来进行处理：</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    阶段一：</a:t>
            </a:r>
            <a:r>
              <a:rPr lang="en-US" altLang="zh-CN" sz="1600" dirty="0" smtClean="0">
                <a:latin typeface="宋体" pitchFamily="2" charset="-122"/>
                <a:ea typeface="宋体" pitchFamily="2" charset="-122"/>
              </a:rPr>
              <a:t>1</a:t>
            </a:r>
            <a:r>
              <a:rPr lang="zh-CN" altLang="en-US" sz="1600" dirty="0" smtClean="0">
                <a:latin typeface="宋体" pitchFamily="2" charset="-122"/>
                <a:ea typeface="宋体" pitchFamily="2" charset="-122"/>
              </a:rPr>
              <a:t>、协调者向参与者发送事务内容，询问是否可以执行事务，并等待响应</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2</a:t>
            </a:r>
            <a:r>
              <a:rPr lang="zh-CN" altLang="en-US" sz="1600" dirty="0" smtClean="0">
                <a:latin typeface="宋体" pitchFamily="2" charset="-122"/>
                <a:ea typeface="宋体" pitchFamily="2" charset="-122"/>
              </a:rPr>
              <a:t>、各参与者执行事务，并记录</a:t>
            </a:r>
            <a:r>
              <a:rPr lang="en-US" altLang="zh-CN" sz="1600" dirty="0" smtClean="0">
                <a:latin typeface="宋体" pitchFamily="2" charset="-122"/>
                <a:ea typeface="宋体" pitchFamily="2" charset="-122"/>
              </a:rPr>
              <a:t>Undo</a:t>
            </a:r>
            <a:r>
              <a:rPr lang="zh-CN" altLang="en-US" sz="1600" dirty="0" smtClean="0">
                <a:latin typeface="宋体" pitchFamily="2" charset="-122"/>
                <a:ea typeface="宋体" pitchFamily="2" charset="-122"/>
              </a:rPr>
              <a:t>和</a:t>
            </a:r>
            <a:r>
              <a:rPr lang="en-US" altLang="zh-CN" sz="1600" dirty="0" smtClean="0">
                <a:latin typeface="宋体" pitchFamily="2" charset="-122"/>
                <a:ea typeface="宋体" pitchFamily="2" charset="-122"/>
              </a:rPr>
              <a:t>Redo</a:t>
            </a:r>
            <a:r>
              <a:rPr lang="zh-CN" altLang="en-US" sz="1600" dirty="0" smtClean="0">
                <a:latin typeface="宋体" pitchFamily="2" charset="-122"/>
                <a:ea typeface="宋体" pitchFamily="2" charset="-122"/>
              </a:rPr>
              <a:t>信息日志</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3</a:t>
            </a:r>
            <a:r>
              <a:rPr lang="zh-CN" altLang="en-US" sz="1600" dirty="0" smtClean="0">
                <a:latin typeface="宋体" pitchFamily="2" charset="-122"/>
                <a:ea typeface="宋体" pitchFamily="2" charset="-122"/>
              </a:rPr>
              <a:t>、参与者事务执行完以后需要给协调者响应</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    阶段二：协调者根据各参与者的反馈情况来决定是否可以进行事务提交操作。</a:t>
            </a:r>
          </a:p>
        </p:txBody>
      </p:sp>
      <p:pic>
        <p:nvPicPr>
          <p:cNvPr id="3" name="图片 2"/>
          <p:cNvPicPr>
            <a:picLocks noChangeAspect="1"/>
          </p:cNvPicPr>
          <p:nvPr/>
        </p:nvPicPr>
        <p:blipFill>
          <a:blip r:embed="rId3"/>
          <a:stretch>
            <a:fillRect/>
          </a:stretch>
        </p:blipFill>
        <p:spPr>
          <a:xfrm>
            <a:off x="4600645" y="3429000"/>
            <a:ext cx="3571755" cy="2347360"/>
          </a:xfrm>
          <a:prstGeom prst="rect">
            <a:avLst/>
          </a:prstGeom>
        </p:spPr>
      </p:pic>
      <p:pic>
        <p:nvPicPr>
          <p:cNvPr id="4" name="图片 3"/>
          <p:cNvPicPr>
            <a:picLocks noChangeAspect="1"/>
          </p:cNvPicPr>
          <p:nvPr/>
        </p:nvPicPr>
        <p:blipFill>
          <a:blip r:embed="rId4"/>
          <a:stretch>
            <a:fillRect/>
          </a:stretch>
        </p:blipFill>
        <p:spPr>
          <a:xfrm>
            <a:off x="538087" y="3785884"/>
            <a:ext cx="3601865" cy="1809591"/>
          </a:xfrm>
          <a:prstGeom prst="rect">
            <a:avLst/>
          </a:prstGeom>
        </p:spPr>
      </p:pic>
    </p:spTree>
    <p:extLst>
      <p:ext uri="{BB962C8B-B14F-4D97-AF65-F5344CB8AC3E}">
        <p14:creationId xmlns:p14="http://schemas.microsoft.com/office/powerpoint/2010/main" val="3982105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24128" y="260648"/>
            <a:ext cx="2771801" cy="720725"/>
          </a:xfrm>
        </p:spPr>
        <p:txBody>
          <a:bodyPr/>
          <a:lstStyle/>
          <a:p>
            <a:r>
              <a:rPr lang="en-US" altLang="zh-CN" dirty="0" smtClean="0">
                <a:latin typeface="宋体" pitchFamily="2" charset="-122"/>
                <a:ea typeface="宋体" pitchFamily="2" charset="-122"/>
              </a:rPr>
              <a:t>2PC</a:t>
            </a:r>
            <a:r>
              <a:rPr lang="zh-CN" altLang="en-US" dirty="0" smtClean="0">
                <a:latin typeface="宋体" pitchFamily="2" charset="-122"/>
                <a:ea typeface="宋体" pitchFamily="2" charset="-122"/>
              </a:rPr>
              <a:t>协议</a:t>
            </a:r>
            <a:endParaRPr lang="zh-CN" altLang="en-US" dirty="0">
              <a:latin typeface="宋体" pitchFamily="2" charset="-122"/>
              <a:ea typeface="宋体" pitchFamily="2" charset="-122"/>
            </a:endParaRPr>
          </a:p>
        </p:txBody>
      </p:sp>
      <p:sp>
        <p:nvSpPr>
          <p:cNvPr id="5" name="TextBox 4"/>
          <p:cNvSpPr txBox="1"/>
          <p:nvPr/>
        </p:nvSpPr>
        <p:spPr>
          <a:xfrm>
            <a:off x="539552" y="1340768"/>
            <a:ext cx="7920880" cy="3785652"/>
          </a:xfrm>
          <a:prstGeom prst="rect">
            <a:avLst/>
          </a:prstGeom>
          <a:noFill/>
        </p:spPr>
        <p:txBody>
          <a:bodyPr wrap="square" rtlCol="0">
            <a:spAutoFit/>
          </a:bodyPr>
          <a:lstStyle/>
          <a:p>
            <a:r>
              <a:rPr lang="zh-CN" altLang="en-US" sz="1600" b="1" dirty="0" smtClean="0">
                <a:latin typeface="宋体" pitchFamily="2" charset="-122"/>
                <a:ea typeface="宋体" pitchFamily="2" charset="-122"/>
              </a:rPr>
              <a:t>缺点：</a:t>
            </a:r>
            <a:endParaRPr lang="en-US" altLang="zh-CN" sz="1600" b="1" dirty="0" smtClean="0">
              <a:latin typeface="宋体" pitchFamily="2" charset="-122"/>
              <a:ea typeface="宋体" pitchFamily="2" charset="-122"/>
            </a:endParaRPr>
          </a:p>
          <a:p>
            <a:endParaRPr lang="en-US" altLang="zh-CN" sz="1600" b="1" dirty="0" smtClean="0">
              <a:latin typeface="宋体" pitchFamily="2" charset="-122"/>
              <a:ea typeface="宋体" pitchFamily="2" charset="-122"/>
            </a:endParaRPr>
          </a:p>
          <a:p>
            <a:r>
              <a:rPr lang="en-US" altLang="zh-CN" sz="1600" b="1" dirty="0" smtClean="0">
                <a:latin typeface="宋体" pitchFamily="2" charset="-122"/>
                <a:ea typeface="宋体" pitchFamily="2" charset="-122"/>
              </a:rPr>
              <a:t>1</a:t>
            </a:r>
            <a:r>
              <a:rPr lang="zh-CN" altLang="en-US" sz="1600" b="1" dirty="0" smtClean="0">
                <a:latin typeface="宋体" pitchFamily="2" charset="-122"/>
                <a:ea typeface="宋体" pitchFamily="2" charset="-122"/>
              </a:rPr>
              <a:t>、同步阻塞</a:t>
            </a:r>
            <a:endParaRPr lang="en-US" altLang="zh-CN" sz="1600" b="1" dirty="0" smtClean="0">
              <a:latin typeface="宋体" pitchFamily="2" charset="-122"/>
              <a:ea typeface="宋体" pitchFamily="2" charset="-122"/>
            </a:endParaRPr>
          </a:p>
          <a:p>
            <a:r>
              <a:rPr lang="zh-CN" altLang="en-US" sz="1600" dirty="0" smtClean="0">
                <a:latin typeface="宋体" pitchFamily="2" charset="-122"/>
                <a:ea typeface="宋体" pitchFamily="2" charset="-122"/>
              </a:rPr>
              <a:t>   各个参与者在等待其他参与者响应的过程中，将无法进行任何其他操作</a:t>
            </a:r>
            <a:endParaRPr lang="en-US" altLang="zh-CN" sz="1600" dirty="0" smtClean="0">
              <a:latin typeface="宋体" pitchFamily="2" charset="-122"/>
              <a:ea typeface="宋体" pitchFamily="2" charset="-122"/>
            </a:endParaRPr>
          </a:p>
          <a:p>
            <a:endParaRPr lang="en-US" altLang="zh-CN" sz="1600" dirty="0" smtClean="0">
              <a:latin typeface="宋体" pitchFamily="2" charset="-122"/>
              <a:ea typeface="宋体" pitchFamily="2" charset="-122"/>
            </a:endParaRPr>
          </a:p>
          <a:p>
            <a:r>
              <a:rPr lang="en-US" altLang="zh-CN" sz="1600" b="1" dirty="0" smtClean="0">
                <a:latin typeface="宋体" pitchFamily="2" charset="-122"/>
                <a:ea typeface="宋体" pitchFamily="2" charset="-122"/>
              </a:rPr>
              <a:t>2</a:t>
            </a:r>
            <a:r>
              <a:rPr lang="zh-CN" altLang="en-US" sz="1600" b="1" dirty="0" smtClean="0">
                <a:latin typeface="宋体" pitchFamily="2" charset="-122"/>
                <a:ea typeface="宋体" pitchFamily="2" charset="-122"/>
              </a:rPr>
              <a:t>、单点问题</a:t>
            </a:r>
            <a:endParaRPr lang="en-US" altLang="zh-CN" sz="1600" b="1" dirty="0" smtClean="0">
              <a:latin typeface="宋体" pitchFamily="2" charset="-122"/>
              <a:ea typeface="宋体" pitchFamily="2" charset="-122"/>
            </a:endParaRPr>
          </a:p>
          <a:p>
            <a:r>
              <a:rPr lang="zh-CN" altLang="en-US" sz="1600" dirty="0" smtClean="0">
                <a:latin typeface="宋体" pitchFamily="2" charset="-122"/>
                <a:ea typeface="宋体" pitchFamily="2" charset="-122"/>
              </a:rPr>
              <a:t>   一旦协调者出现问题，整个流程无法进行，更为严重的是，若协调者在阶段二出现问题，其他参与者会一直处于锁定事务资源的状态中，而无法继续完成事务操作</a:t>
            </a:r>
            <a:endParaRPr lang="en-US" altLang="zh-CN" sz="1600" dirty="0" smtClean="0">
              <a:latin typeface="宋体" pitchFamily="2" charset="-122"/>
              <a:ea typeface="宋体" pitchFamily="2" charset="-122"/>
            </a:endParaRPr>
          </a:p>
          <a:p>
            <a:endParaRPr lang="en-US" altLang="zh-CN" sz="1600" dirty="0" smtClean="0">
              <a:latin typeface="宋体" pitchFamily="2" charset="-122"/>
              <a:ea typeface="宋体" pitchFamily="2" charset="-122"/>
            </a:endParaRPr>
          </a:p>
          <a:p>
            <a:r>
              <a:rPr lang="en-US" altLang="zh-CN" sz="1600" b="1" dirty="0" smtClean="0">
                <a:latin typeface="宋体" pitchFamily="2" charset="-122"/>
                <a:ea typeface="宋体" pitchFamily="2" charset="-122"/>
              </a:rPr>
              <a:t>3</a:t>
            </a:r>
            <a:r>
              <a:rPr lang="zh-CN" altLang="en-US" sz="1600" b="1" dirty="0" smtClean="0">
                <a:latin typeface="宋体" pitchFamily="2" charset="-122"/>
                <a:ea typeface="宋体" pitchFamily="2" charset="-122"/>
              </a:rPr>
              <a:t>、数据不一致问题</a:t>
            </a:r>
            <a:endParaRPr lang="en-US" altLang="zh-CN" sz="1600" b="1" dirty="0" smtClean="0">
              <a:latin typeface="宋体" pitchFamily="2" charset="-122"/>
              <a:ea typeface="宋体" pitchFamily="2" charset="-122"/>
            </a:endParaRPr>
          </a:p>
          <a:p>
            <a:r>
              <a:rPr lang="zh-CN" altLang="en-US" sz="1600" dirty="0" smtClean="0">
                <a:latin typeface="宋体" pitchFamily="2" charset="-122"/>
                <a:ea typeface="宋体" pitchFamily="2" charset="-122"/>
              </a:rPr>
              <a:t>   在阶段二中，协调者向所有参与者发送</a:t>
            </a:r>
            <a:r>
              <a:rPr lang="en-US" altLang="zh-CN" sz="1600" dirty="0" smtClean="0">
                <a:latin typeface="宋体" pitchFamily="2" charset="-122"/>
                <a:ea typeface="宋体" pitchFamily="2" charset="-122"/>
              </a:rPr>
              <a:t>Commit</a:t>
            </a:r>
            <a:r>
              <a:rPr lang="zh-CN" altLang="en-US" sz="1600" dirty="0" smtClean="0">
                <a:latin typeface="宋体" pitchFamily="2" charset="-122"/>
                <a:ea typeface="宋体" pitchFamily="2" charset="-122"/>
              </a:rPr>
              <a:t>请求后，出现了局部网络异常，那么就会出现部分机器</a:t>
            </a:r>
            <a:r>
              <a:rPr lang="en-US" altLang="zh-CN" sz="1600" dirty="0" smtClean="0">
                <a:latin typeface="宋体" pitchFamily="2" charset="-122"/>
                <a:ea typeface="宋体" pitchFamily="2" charset="-122"/>
              </a:rPr>
              <a:t>Commit</a:t>
            </a:r>
            <a:r>
              <a:rPr lang="zh-CN" altLang="en-US" sz="1600" dirty="0" smtClean="0">
                <a:latin typeface="宋体" pitchFamily="2" charset="-122"/>
                <a:ea typeface="宋体" pitchFamily="2" charset="-122"/>
              </a:rPr>
              <a:t>了，而部分没有</a:t>
            </a:r>
            <a:r>
              <a:rPr lang="en-US" altLang="zh-CN" sz="1600" dirty="0" smtClean="0">
                <a:latin typeface="宋体" pitchFamily="2" charset="-122"/>
                <a:ea typeface="宋体" pitchFamily="2" charset="-122"/>
              </a:rPr>
              <a:t>Commit</a:t>
            </a:r>
            <a:r>
              <a:rPr lang="zh-CN" altLang="en-US" sz="1600" dirty="0" smtClean="0">
                <a:latin typeface="宋体" pitchFamily="2" charset="-122"/>
                <a:ea typeface="宋体" pitchFamily="2" charset="-122"/>
              </a:rPr>
              <a:t>，这时数据就会不一致</a:t>
            </a:r>
            <a:endParaRPr lang="en-US" altLang="zh-CN" sz="1600" dirty="0" smtClean="0">
              <a:latin typeface="宋体" pitchFamily="2" charset="-122"/>
              <a:ea typeface="宋体" pitchFamily="2" charset="-122"/>
            </a:endParaRPr>
          </a:p>
          <a:p>
            <a:endParaRPr lang="zh-CN" altLang="en-US" sz="1600" dirty="0" smtClean="0">
              <a:latin typeface="宋体" pitchFamily="2" charset="-122"/>
              <a:ea typeface="宋体" pitchFamily="2" charset="-122"/>
            </a:endParaRPr>
          </a:p>
          <a:p>
            <a:r>
              <a:rPr lang="en-US" altLang="zh-CN" sz="1600" b="1" dirty="0" smtClean="0">
                <a:latin typeface="宋体" pitchFamily="2" charset="-122"/>
                <a:ea typeface="宋体" pitchFamily="2" charset="-122"/>
              </a:rPr>
              <a:t>4</a:t>
            </a:r>
            <a:r>
              <a:rPr lang="zh-CN" altLang="en-US" sz="1600" b="1" dirty="0" smtClean="0">
                <a:latin typeface="宋体" pitchFamily="2" charset="-122"/>
                <a:ea typeface="宋体" pitchFamily="2" charset="-122"/>
              </a:rPr>
              <a:t>、过于保守</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没有设置容错机制，任何一个节点失败，都会导致整个事务的失败</a:t>
            </a:r>
            <a:endParaRPr lang="en-US" altLang="zh-CN" sz="1600" dirty="0" smtClean="0">
              <a:latin typeface="宋体" pitchFamily="2" charset="-122"/>
              <a:ea typeface="宋体" pitchFamily="2" charset="-122"/>
            </a:endParaRPr>
          </a:p>
        </p:txBody>
      </p:sp>
    </p:spTree>
    <p:extLst>
      <p:ext uri="{BB962C8B-B14F-4D97-AF65-F5344CB8AC3E}">
        <p14:creationId xmlns:p14="http://schemas.microsoft.com/office/powerpoint/2010/main" val="3982105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24128" y="260648"/>
            <a:ext cx="2771801" cy="720725"/>
          </a:xfrm>
        </p:spPr>
        <p:txBody>
          <a:bodyPr/>
          <a:lstStyle/>
          <a:p>
            <a:r>
              <a:rPr lang="en-US" altLang="zh-CN" dirty="0" smtClean="0">
                <a:latin typeface="宋体" pitchFamily="2" charset="-122"/>
                <a:ea typeface="宋体" pitchFamily="2" charset="-122"/>
              </a:rPr>
              <a:t>3PC</a:t>
            </a:r>
            <a:r>
              <a:rPr lang="zh-CN" altLang="en-US" dirty="0" smtClean="0">
                <a:latin typeface="宋体" pitchFamily="2" charset="-122"/>
                <a:ea typeface="宋体" pitchFamily="2" charset="-122"/>
              </a:rPr>
              <a:t>协议</a:t>
            </a:r>
            <a:endParaRPr lang="zh-CN" altLang="en-US" dirty="0">
              <a:latin typeface="宋体" pitchFamily="2" charset="-122"/>
              <a:ea typeface="宋体" pitchFamily="2" charset="-122"/>
            </a:endParaRPr>
          </a:p>
        </p:txBody>
      </p:sp>
      <p:sp>
        <p:nvSpPr>
          <p:cNvPr id="4" name="矩形 3"/>
          <p:cNvSpPr/>
          <p:nvPr/>
        </p:nvSpPr>
        <p:spPr bwMode="auto">
          <a:xfrm>
            <a:off x="2267744" y="4293096"/>
            <a:ext cx="3456384" cy="576064"/>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sz="1600" dirty="0">
              <a:latin typeface="宋体" pitchFamily="2" charset="-122"/>
              <a:ea typeface="宋体" pitchFamily="2" charset="-122"/>
            </a:endParaRPr>
          </a:p>
        </p:txBody>
      </p:sp>
      <p:sp>
        <p:nvSpPr>
          <p:cNvPr id="6" name="矩形 5"/>
          <p:cNvSpPr/>
          <p:nvPr/>
        </p:nvSpPr>
        <p:spPr bwMode="auto">
          <a:xfrm>
            <a:off x="4211960" y="3861048"/>
            <a:ext cx="1512168" cy="28803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1600" dirty="0" smtClean="0">
                <a:latin typeface="宋体" pitchFamily="2" charset="-122"/>
                <a:ea typeface="宋体" pitchFamily="2" charset="-122"/>
              </a:rPr>
              <a:t>参与者</a:t>
            </a:r>
            <a:endParaRPr lang="zh-CN" altLang="en-US" sz="1600" dirty="0">
              <a:latin typeface="宋体" pitchFamily="2" charset="-122"/>
              <a:ea typeface="宋体" pitchFamily="2" charset="-122"/>
            </a:endParaRPr>
          </a:p>
        </p:txBody>
      </p:sp>
      <p:sp>
        <p:nvSpPr>
          <p:cNvPr id="7" name="矩形 6"/>
          <p:cNvSpPr/>
          <p:nvPr/>
        </p:nvSpPr>
        <p:spPr bwMode="auto">
          <a:xfrm>
            <a:off x="2276128" y="3869432"/>
            <a:ext cx="1512168" cy="27964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1600" dirty="0" smtClean="0">
                <a:latin typeface="宋体" pitchFamily="2" charset="-122"/>
                <a:ea typeface="宋体" pitchFamily="2" charset="-122"/>
              </a:rPr>
              <a:t>协调者</a:t>
            </a:r>
            <a:endParaRPr lang="zh-CN" altLang="en-US" sz="1600" dirty="0">
              <a:latin typeface="宋体" pitchFamily="2" charset="-122"/>
              <a:ea typeface="宋体" pitchFamily="2" charset="-122"/>
            </a:endParaRPr>
          </a:p>
        </p:txBody>
      </p:sp>
      <p:cxnSp>
        <p:nvCxnSpPr>
          <p:cNvPr id="16" name="直接箭头连接符 15"/>
          <p:cNvCxnSpPr/>
          <p:nvPr/>
        </p:nvCxnSpPr>
        <p:spPr bwMode="auto">
          <a:xfrm>
            <a:off x="3059832" y="4509120"/>
            <a:ext cx="1872208" cy="0"/>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8" name="直接箭头连接符 17"/>
          <p:cNvCxnSpPr/>
          <p:nvPr/>
        </p:nvCxnSpPr>
        <p:spPr bwMode="auto">
          <a:xfrm flipH="1">
            <a:off x="3059832" y="4622358"/>
            <a:ext cx="1872208" cy="0"/>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19" name="矩形 18"/>
          <p:cNvSpPr/>
          <p:nvPr/>
        </p:nvSpPr>
        <p:spPr bwMode="auto">
          <a:xfrm>
            <a:off x="2267744" y="4941168"/>
            <a:ext cx="3456384" cy="576064"/>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sz="1600" dirty="0">
              <a:latin typeface="宋体" pitchFamily="2" charset="-122"/>
              <a:ea typeface="宋体" pitchFamily="2" charset="-122"/>
            </a:endParaRPr>
          </a:p>
        </p:txBody>
      </p:sp>
      <p:cxnSp>
        <p:nvCxnSpPr>
          <p:cNvPr id="20" name="直接箭头连接符 19"/>
          <p:cNvCxnSpPr/>
          <p:nvPr/>
        </p:nvCxnSpPr>
        <p:spPr bwMode="auto">
          <a:xfrm flipV="1">
            <a:off x="3059832" y="5157192"/>
            <a:ext cx="1872208" cy="1"/>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21" name="直接箭头连接符 20"/>
          <p:cNvCxnSpPr/>
          <p:nvPr/>
        </p:nvCxnSpPr>
        <p:spPr bwMode="auto">
          <a:xfrm flipH="1">
            <a:off x="3059832" y="5301208"/>
            <a:ext cx="1872208" cy="0"/>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22" name="矩形 21"/>
          <p:cNvSpPr/>
          <p:nvPr/>
        </p:nvSpPr>
        <p:spPr bwMode="auto">
          <a:xfrm>
            <a:off x="2267744" y="5589240"/>
            <a:ext cx="3456384" cy="50405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sz="1600" dirty="0">
              <a:latin typeface="宋体" pitchFamily="2" charset="-122"/>
              <a:ea typeface="宋体" pitchFamily="2" charset="-122"/>
            </a:endParaRPr>
          </a:p>
        </p:txBody>
      </p:sp>
      <p:cxnSp>
        <p:nvCxnSpPr>
          <p:cNvPr id="23" name="直接箭头连接符 22"/>
          <p:cNvCxnSpPr/>
          <p:nvPr/>
        </p:nvCxnSpPr>
        <p:spPr bwMode="auto">
          <a:xfrm>
            <a:off x="3059832" y="5794231"/>
            <a:ext cx="1872208" cy="0"/>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24" name="直接箭头连接符 23"/>
          <p:cNvCxnSpPr/>
          <p:nvPr/>
        </p:nvCxnSpPr>
        <p:spPr bwMode="auto">
          <a:xfrm flipH="1">
            <a:off x="3059832" y="5877272"/>
            <a:ext cx="1872208" cy="0"/>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9" name="直接连接符 8"/>
          <p:cNvCxnSpPr>
            <a:stCxn id="7" idx="2"/>
          </p:cNvCxnSpPr>
          <p:nvPr/>
        </p:nvCxnSpPr>
        <p:spPr bwMode="auto">
          <a:xfrm>
            <a:off x="3032212" y="4149080"/>
            <a:ext cx="27620" cy="1922730"/>
          </a:xfrm>
          <a:prstGeom prst="line">
            <a:avLst/>
          </a:prstGeom>
          <a:ln>
            <a:prstDash val="sysDash"/>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4" name="直接连接符 13"/>
          <p:cNvCxnSpPr>
            <a:stCxn id="6" idx="2"/>
          </p:cNvCxnSpPr>
          <p:nvPr/>
        </p:nvCxnSpPr>
        <p:spPr bwMode="auto">
          <a:xfrm>
            <a:off x="4968044" y="4149080"/>
            <a:ext cx="36004" cy="1922730"/>
          </a:xfrm>
          <a:prstGeom prst="line">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25" name="TextBox 24"/>
          <p:cNvSpPr txBox="1"/>
          <p:nvPr/>
        </p:nvSpPr>
        <p:spPr>
          <a:xfrm>
            <a:off x="1403648" y="4271610"/>
            <a:ext cx="1152128" cy="307777"/>
          </a:xfrm>
          <a:prstGeom prst="rect">
            <a:avLst/>
          </a:prstGeom>
          <a:noFill/>
        </p:spPr>
        <p:txBody>
          <a:bodyPr wrap="square" rtlCol="0">
            <a:spAutoFit/>
          </a:bodyPr>
          <a:lstStyle/>
          <a:p>
            <a:r>
              <a:rPr lang="zh-CN" altLang="en-US" sz="1400" dirty="0" smtClean="0">
                <a:latin typeface="宋体" pitchFamily="2" charset="-122"/>
                <a:ea typeface="宋体" pitchFamily="2" charset="-122"/>
              </a:rPr>
              <a:t>选票收集</a:t>
            </a:r>
            <a:endParaRPr lang="zh-CN" altLang="en-US" sz="1400" dirty="0">
              <a:latin typeface="宋体" pitchFamily="2" charset="-122"/>
              <a:ea typeface="宋体" pitchFamily="2" charset="-122"/>
            </a:endParaRPr>
          </a:p>
        </p:txBody>
      </p:sp>
      <p:sp>
        <p:nvSpPr>
          <p:cNvPr id="26" name="TextBox 25"/>
          <p:cNvSpPr txBox="1"/>
          <p:nvPr/>
        </p:nvSpPr>
        <p:spPr>
          <a:xfrm>
            <a:off x="1403648" y="4919682"/>
            <a:ext cx="1152128" cy="307777"/>
          </a:xfrm>
          <a:prstGeom prst="rect">
            <a:avLst/>
          </a:prstGeom>
          <a:noFill/>
        </p:spPr>
        <p:txBody>
          <a:bodyPr wrap="square" rtlCol="0">
            <a:spAutoFit/>
          </a:bodyPr>
          <a:lstStyle/>
          <a:p>
            <a:r>
              <a:rPr lang="zh-CN" altLang="en-US" sz="1400" dirty="0" smtClean="0">
                <a:latin typeface="宋体" pitchFamily="2" charset="-122"/>
                <a:ea typeface="宋体" pitchFamily="2" charset="-122"/>
              </a:rPr>
              <a:t>提交授权</a:t>
            </a:r>
            <a:endParaRPr lang="zh-CN" altLang="en-US" sz="1400" dirty="0">
              <a:latin typeface="宋体" pitchFamily="2" charset="-122"/>
              <a:ea typeface="宋体" pitchFamily="2" charset="-122"/>
            </a:endParaRPr>
          </a:p>
        </p:txBody>
      </p:sp>
      <p:sp>
        <p:nvSpPr>
          <p:cNvPr id="27" name="TextBox 26"/>
          <p:cNvSpPr txBox="1"/>
          <p:nvPr/>
        </p:nvSpPr>
        <p:spPr>
          <a:xfrm>
            <a:off x="1403648" y="5548009"/>
            <a:ext cx="1152128" cy="307777"/>
          </a:xfrm>
          <a:prstGeom prst="rect">
            <a:avLst/>
          </a:prstGeom>
          <a:noFill/>
        </p:spPr>
        <p:txBody>
          <a:bodyPr wrap="square" rtlCol="0">
            <a:spAutoFit/>
          </a:bodyPr>
          <a:lstStyle/>
          <a:p>
            <a:r>
              <a:rPr lang="zh-CN" altLang="en-US" sz="1400" dirty="0" smtClean="0">
                <a:latin typeface="宋体" pitchFamily="2" charset="-122"/>
                <a:ea typeface="宋体" pitchFamily="2" charset="-122"/>
              </a:rPr>
              <a:t>确定提交</a:t>
            </a:r>
            <a:endParaRPr lang="zh-CN" altLang="en-US" sz="1400" dirty="0">
              <a:latin typeface="宋体" pitchFamily="2" charset="-122"/>
              <a:ea typeface="宋体" pitchFamily="2" charset="-122"/>
            </a:endParaRPr>
          </a:p>
        </p:txBody>
      </p:sp>
      <p:sp>
        <p:nvSpPr>
          <p:cNvPr id="28" name="TextBox 27"/>
          <p:cNvSpPr txBox="1"/>
          <p:nvPr/>
        </p:nvSpPr>
        <p:spPr>
          <a:xfrm>
            <a:off x="3347864" y="4221088"/>
            <a:ext cx="1152128" cy="307777"/>
          </a:xfrm>
          <a:prstGeom prst="rect">
            <a:avLst/>
          </a:prstGeom>
          <a:noFill/>
        </p:spPr>
        <p:txBody>
          <a:bodyPr wrap="square" rtlCol="0">
            <a:spAutoFit/>
          </a:bodyPr>
          <a:lstStyle/>
          <a:p>
            <a:r>
              <a:rPr lang="en-US" altLang="zh-CN" sz="1400" dirty="0" err="1" smtClean="0">
                <a:latin typeface="宋体" pitchFamily="2" charset="-122"/>
                <a:ea typeface="宋体" pitchFamily="2" charset="-122"/>
              </a:rPr>
              <a:t>canCommit</a:t>
            </a:r>
            <a:r>
              <a:rPr lang="en-US" altLang="zh-CN" sz="1400" dirty="0" smtClean="0">
                <a:latin typeface="宋体" pitchFamily="2" charset="-122"/>
                <a:ea typeface="宋体" pitchFamily="2" charset="-122"/>
              </a:rPr>
              <a:t>?</a:t>
            </a:r>
            <a:endParaRPr lang="zh-CN" altLang="en-US" sz="1400" dirty="0">
              <a:latin typeface="宋体" pitchFamily="2" charset="-122"/>
              <a:ea typeface="宋体" pitchFamily="2" charset="-122"/>
            </a:endParaRPr>
          </a:p>
        </p:txBody>
      </p:sp>
      <p:sp>
        <p:nvSpPr>
          <p:cNvPr id="29" name="TextBox 28"/>
          <p:cNvSpPr txBox="1"/>
          <p:nvPr/>
        </p:nvSpPr>
        <p:spPr>
          <a:xfrm>
            <a:off x="3635896" y="4561383"/>
            <a:ext cx="504056" cy="307777"/>
          </a:xfrm>
          <a:prstGeom prst="rect">
            <a:avLst/>
          </a:prstGeom>
          <a:noFill/>
        </p:spPr>
        <p:txBody>
          <a:bodyPr wrap="square" rtlCol="0">
            <a:spAutoFit/>
          </a:bodyPr>
          <a:lstStyle/>
          <a:p>
            <a:r>
              <a:rPr lang="en-US" altLang="zh-CN" sz="1400" dirty="0" smtClean="0">
                <a:latin typeface="宋体" pitchFamily="2" charset="-122"/>
                <a:ea typeface="宋体" pitchFamily="2" charset="-122"/>
              </a:rPr>
              <a:t>Yes</a:t>
            </a:r>
            <a:endParaRPr lang="zh-CN" altLang="en-US" sz="1400" dirty="0">
              <a:latin typeface="宋体" pitchFamily="2" charset="-122"/>
              <a:ea typeface="宋体" pitchFamily="2" charset="-122"/>
            </a:endParaRPr>
          </a:p>
        </p:txBody>
      </p:sp>
      <p:sp>
        <p:nvSpPr>
          <p:cNvPr id="30" name="TextBox 29"/>
          <p:cNvSpPr txBox="1"/>
          <p:nvPr/>
        </p:nvSpPr>
        <p:spPr>
          <a:xfrm>
            <a:off x="3419872" y="4869160"/>
            <a:ext cx="1080120" cy="307777"/>
          </a:xfrm>
          <a:prstGeom prst="rect">
            <a:avLst/>
          </a:prstGeom>
          <a:noFill/>
        </p:spPr>
        <p:txBody>
          <a:bodyPr wrap="square" rtlCol="0">
            <a:spAutoFit/>
          </a:bodyPr>
          <a:lstStyle/>
          <a:p>
            <a:r>
              <a:rPr lang="en-US" altLang="zh-CN" sz="1400" dirty="0" err="1" smtClean="0">
                <a:latin typeface="宋体" pitchFamily="2" charset="-122"/>
                <a:ea typeface="宋体" pitchFamily="2" charset="-122"/>
              </a:rPr>
              <a:t>preCommit</a:t>
            </a:r>
            <a:endParaRPr lang="zh-CN" altLang="en-US" sz="1400" dirty="0">
              <a:latin typeface="宋体" pitchFamily="2" charset="-122"/>
              <a:ea typeface="宋体" pitchFamily="2" charset="-122"/>
            </a:endParaRPr>
          </a:p>
        </p:txBody>
      </p:sp>
      <p:sp>
        <p:nvSpPr>
          <p:cNvPr id="31" name="TextBox 30"/>
          <p:cNvSpPr txBox="1"/>
          <p:nvPr/>
        </p:nvSpPr>
        <p:spPr>
          <a:xfrm>
            <a:off x="3707904" y="5229200"/>
            <a:ext cx="504056" cy="307777"/>
          </a:xfrm>
          <a:prstGeom prst="rect">
            <a:avLst/>
          </a:prstGeom>
          <a:noFill/>
        </p:spPr>
        <p:txBody>
          <a:bodyPr wrap="square" rtlCol="0">
            <a:spAutoFit/>
          </a:bodyPr>
          <a:lstStyle/>
          <a:p>
            <a:r>
              <a:rPr lang="en-US" altLang="zh-CN" sz="1400" dirty="0" err="1" smtClean="0">
                <a:latin typeface="宋体" pitchFamily="2" charset="-122"/>
                <a:ea typeface="宋体" pitchFamily="2" charset="-122"/>
              </a:rPr>
              <a:t>Ack</a:t>
            </a:r>
            <a:endParaRPr lang="zh-CN" altLang="en-US" sz="1400" dirty="0">
              <a:latin typeface="宋体" pitchFamily="2" charset="-122"/>
              <a:ea typeface="宋体" pitchFamily="2" charset="-122"/>
            </a:endParaRPr>
          </a:p>
        </p:txBody>
      </p:sp>
      <p:sp>
        <p:nvSpPr>
          <p:cNvPr id="32" name="TextBox 31"/>
          <p:cNvSpPr txBox="1"/>
          <p:nvPr/>
        </p:nvSpPr>
        <p:spPr>
          <a:xfrm>
            <a:off x="3419872" y="5517232"/>
            <a:ext cx="936104" cy="307777"/>
          </a:xfrm>
          <a:prstGeom prst="rect">
            <a:avLst/>
          </a:prstGeom>
          <a:noFill/>
        </p:spPr>
        <p:txBody>
          <a:bodyPr wrap="square" rtlCol="0">
            <a:spAutoFit/>
          </a:bodyPr>
          <a:lstStyle/>
          <a:p>
            <a:r>
              <a:rPr lang="en-US" altLang="zh-CN" sz="1400" dirty="0" err="1" smtClean="0">
                <a:latin typeface="宋体" pitchFamily="2" charset="-122"/>
                <a:ea typeface="宋体" pitchFamily="2" charset="-122"/>
              </a:rPr>
              <a:t>doCommit</a:t>
            </a:r>
            <a:endParaRPr lang="zh-CN" altLang="en-US" sz="1400" dirty="0">
              <a:latin typeface="宋体" pitchFamily="2" charset="-122"/>
              <a:ea typeface="宋体" pitchFamily="2" charset="-122"/>
            </a:endParaRPr>
          </a:p>
        </p:txBody>
      </p:sp>
      <p:sp>
        <p:nvSpPr>
          <p:cNvPr id="33" name="TextBox 32"/>
          <p:cNvSpPr txBox="1"/>
          <p:nvPr/>
        </p:nvSpPr>
        <p:spPr>
          <a:xfrm>
            <a:off x="3347864" y="5805264"/>
            <a:ext cx="1296144" cy="307777"/>
          </a:xfrm>
          <a:prstGeom prst="rect">
            <a:avLst/>
          </a:prstGeom>
          <a:noFill/>
        </p:spPr>
        <p:txBody>
          <a:bodyPr wrap="square" rtlCol="0">
            <a:spAutoFit/>
          </a:bodyPr>
          <a:lstStyle/>
          <a:p>
            <a:r>
              <a:rPr lang="en-US" altLang="zh-CN" sz="1400" dirty="0" err="1" smtClean="0">
                <a:latin typeface="宋体" pitchFamily="2" charset="-122"/>
                <a:ea typeface="宋体" pitchFamily="2" charset="-122"/>
              </a:rPr>
              <a:t>haveCommited</a:t>
            </a:r>
            <a:endParaRPr lang="zh-CN" altLang="en-US" sz="1400" dirty="0">
              <a:latin typeface="宋体" pitchFamily="2" charset="-122"/>
              <a:ea typeface="宋体" pitchFamily="2" charset="-122"/>
            </a:endParaRPr>
          </a:p>
        </p:txBody>
      </p:sp>
      <p:sp>
        <p:nvSpPr>
          <p:cNvPr id="34" name="TextBox 33"/>
          <p:cNvSpPr txBox="1"/>
          <p:nvPr/>
        </p:nvSpPr>
        <p:spPr>
          <a:xfrm>
            <a:off x="5724128" y="4611905"/>
            <a:ext cx="2016224" cy="307777"/>
          </a:xfrm>
          <a:prstGeom prst="rect">
            <a:avLst/>
          </a:prstGeom>
          <a:noFill/>
        </p:spPr>
        <p:txBody>
          <a:bodyPr wrap="square" rtlCol="0">
            <a:spAutoFit/>
          </a:bodyPr>
          <a:lstStyle/>
          <a:p>
            <a:r>
              <a:rPr lang="zh-CN" altLang="en-US" sz="1400" dirty="0" smtClean="0">
                <a:latin typeface="宋体" pitchFamily="2" charset="-122"/>
                <a:ea typeface="宋体" pitchFamily="2" charset="-122"/>
              </a:rPr>
              <a:t>不确定 </a:t>
            </a:r>
            <a:r>
              <a:rPr lang="en-US" altLang="zh-CN" sz="1200" dirty="0" smtClean="0">
                <a:latin typeface="宋体" pitchFamily="2" charset="-122"/>
                <a:ea typeface="宋体" pitchFamily="2" charset="-122"/>
              </a:rPr>
              <a:t>(</a:t>
            </a:r>
            <a:r>
              <a:rPr lang="zh-CN" altLang="en-US" sz="1200" dirty="0" smtClean="0">
                <a:latin typeface="宋体" pitchFamily="2" charset="-122"/>
                <a:ea typeface="宋体" pitchFamily="2" charset="-122"/>
              </a:rPr>
              <a:t>超时中断</a:t>
            </a:r>
            <a:r>
              <a:rPr lang="en-US" altLang="zh-CN" sz="1200" dirty="0" smtClean="0">
                <a:latin typeface="宋体" pitchFamily="2" charset="-122"/>
                <a:ea typeface="宋体" pitchFamily="2" charset="-122"/>
              </a:rPr>
              <a:t>)</a:t>
            </a:r>
            <a:endParaRPr lang="zh-CN" altLang="en-US" sz="1200" dirty="0">
              <a:latin typeface="宋体" pitchFamily="2" charset="-122"/>
              <a:ea typeface="宋体" pitchFamily="2" charset="-122"/>
            </a:endParaRPr>
          </a:p>
        </p:txBody>
      </p:sp>
      <p:sp>
        <p:nvSpPr>
          <p:cNvPr id="56" name="TextBox 55"/>
          <p:cNvSpPr txBox="1"/>
          <p:nvPr/>
        </p:nvSpPr>
        <p:spPr>
          <a:xfrm>
            <a:off x="5724128" y="5259977"/>
            <a:ext cx="1944216" cy="307777"/>
          </a:xfrm>
          <a:prstGeom prst="rect">
            <a:avLst/>
          </a:prstGeom>
          <a:noFill/>
        </p:spPr>
        <p:txBody>
          <a:bodyPr wrap="square" rtlCol="0">
            <a:spAutoFit/>
          </a:bodyPr>
          <a:lstStyle/>
          <a:p>
            <a:r>
              <a:rPr lang="zh-CN" altLang="en-US" sz="1400" dirty="0" smtClean="0">
                <a:latin typeface="宋体" pitchFamily="2" charset="-122"/>
                <a:ea typeface="宋体" pitchFamily="2" charset="-122"/>
              </a:rPr>
              <a:t>准备提交</a:t>
            </a:r>
            <a:r>
              <a:rPr lang="en-US" altLang="zh-CN" sz="1200" dirty="0" smtClean="0">
                <a:latin typeface="宋体" pitchFamily="2" charset="-122"/>
                <a:ea typeface="宋体" pitchFamily="2" charset="-122"/>
              </a:rPr>
              <a:t>(</a:t>
            </a:r>
            <a:r>
              <a:rPr lang="zh-CN" altLang="en-US" sz="1200" dirty="0" smtClean="0">
                <a:latin typeface="宋体" pitchFamily="2" charset="-122"/>
                <a:ea typeface="宋体" pitchFamily="2" charset="-122"/>
              </a:rPr>
              <a:t>超时中断</a:t>
            </a:r>
            <a:r>
              <a:rPr lang="en-US" altLang="zh-CN" sz="1200" dirty="0" smtClean="0">
                <a:latin typeface="宋体" pitchFamily="2" charset="-122"/>
                <a:ea typeface="宋体" pitchFamily="2" charset="-122"/>
              </a:rPr>
              <a:t>)</a:t>
            </a:r>
            <a:endParaRPr lang="zh-CN" altLang="en-US" sz="1200" dirty="0" smtClean="0">
              <a:latin typeface="宋体" pitchFamily="2" charset="-122"/>
              <a:ea typeface="宋体" pitchFamily="2" charset="-122"/>
            </a:endParaRPr>
          </a:p>
        </p:txBody>
      </p:sp>
      <p:sp>
        <p:nvSpPr>
          <p:cNvPr id="57" name="TextBox 56"/>
          <p:cNvSpPr txBox="1"/>
          <p:nvPr/>
        </p:nvSpPr>
        <p:spPr>
          <a:xfrm>
            <a:off x="5724128" y="5783778"/>
            <a:ext cx="1152128" cy="307777"/>
          </a:xfrm>
          <a:prstGeom prst="rect">
            <a:avLst/>
          </a:prstGeom>
          <a:noFill/>
        </p:spPr>
        <p:txBody>
          <a:bodyPr wrap="square" rtlCol="0">
            <a:spAutoFit/>
          </a:bodyPr>
          <a:lstStyle/>
          <a:p>
            <a:r>
              <a:rPr lang="zh-CN" altLang="en-US" sz="1400" dirty="0" smtClean="0">
                <a:latin typeface="宋体" pitchFamily="2" charset="-122"/>
                <a:ea typeface="宋体" pitchFamily="2" charset="-122"/>
              </a:rPr>
              <a:t>完成提交</a:t>
            </a:r>
            <a:endParaRPr lang="zh-CN" altLang="en-US" sz="1400" dirty="0">
              <a:latin typeface="宋体" pitchFamily="2" charset="-122"/>
              <a:ea typeface="宋体" pitchFamily="2" charset="-122"/>
            </a:endParaRPr>
          </a:p>
        </p:txBody>
      </p:sp>
      <p:sp>
        <p:nvSpPr>
          <p:cNvPr id="58" name="TextBox 57"/>
          <p:cNvSpPr txBox="1"/>
          <p:nvPr/>
        </p:nvSpPr>
        <p:spPr>
          <a:xfrm>
            <a:off x="5076056" y="4592161"/>
            <a:ext cx="792088" cy="276999"/>
          </a:xfrm>
          <a:prstGeom prst="rect">
            <a:avLst/>
          </a:prstGeom>
          <a:noFill/>
        </p:spPr>
        <p:txBody>
          <a:bodyPr wrap="square" rtlCol="0">
            <a:spAutoFit/>
          </a:bodyPr>
          <a:lstStyle/>
          <a:p>
            <a:r>
              <a:rPr lang="zh-CN" altLang="en-US" sz="1200" dirty="0" smtClean="0">
                <a:latin typeface="宋体" pitchFamily="2" charset="-122"/>
                <a:ea typeface="宋体" pitchFamily="2" charset="-122"/>
              </a:rPr>
              <a:t>阶段一</a:t>
            </a:r>
            <a:endParaRPr lang="zh-CN" altLang="en-US" sz="1200" dirty="0">
              <a:latin typeface="宋体" pitchFamily="2" charset="-122"/>
              <a:ea typeface="宋体" pitchFamily="2" charset="-122"/>
            </a:endParaRPr>
          </a:p>
        </p:txBody>
      </p:sp>
      <p:sp>
        <p:nvSpPr>
          <p:cNvPr id="59" name="TextBox 58"/>
          <p:cNvSpPr txBox="1"/>
          <p:nvPr/>
        </p:nvSpPr>
        <p:spPr>
          <a:xfrm>
            <a:off x="5076056" y="5229200"/>
            <a:ext cx="792088" cy="276999"/>
          </a:xfrm>
          <a:prstGeom prst="rect">
            <a:avLst/>
          </a:prstGeom>
          <a:noFill/>
        </p:spPr>
        <p:txBody>
          <a:bodyPr wrap="square" rtlCol="0">
            <a:spAutoFit/>
          </a:bodyPr>
          <a:lstStyle/>
          <a:p>
            <a:r>
              <a:rPr lang="zh-CN" altLang="en-US" sz="1200" dirty="0" smtClean="0">
                <a:latin typeface="宋体" pitchFamily="2" charset="-122"/>
                <a:ea typeface="宋体" pitchFamily="2" charset="-122"/>
              </a:rPr>
              <a:t>阶段二</a:t>
            </a:r>
            <a:endParaRPr lang="zh-CN" altLang="en-US" sz="1200" dirty="0">
              <a:latin typeface="宋体" pitchFamily="2" charset="-122"/>
              <a:ea typeface="宋体" pitchFamily="2" charset="-122"/>
            </a:endParaRPr>
          </a:p>
        </p:txBody>
      </p:sp>
      <p:sp>
        <p:nvSpPr>
          <p:cNvPr id="60" name="TextBox 59"/>
          <p:cNvSpPr txBox="1"/>
          <p:nvPr/>
        </p:nvSpPr>
        <p:spPr>
          <a:xfrm>
            <a:off x="5076056" y="5805264"/>
            <a:ext cx="792088" cy="276999"/>
          </a:xfrm>
          <a:prstGeom prst="rect">
            <a:avLst/>
          </a:prstGeom>
          <a:noFill/>
        </p:spPr>
        <p:txBody>
          <a:bodyPr wrap="square" rtlCol="0">
            <a:spAutoFit/>
          </a:bodyPr>
          <a:lstStyle/>
          <a:p>
            <a:r>
              <a:rPr lang="zh-CN" altLang="en-US" sz="1200" dirty="0" smtClean="0">
                <a:latin typeface="宋体" pitchFamily="2" charset="-122"/>
                <a:ea typeface="宋体" pitchFamily="2" charset="-122"/>
              </a:rPr>
              <a:t>阶段三</a:t>
            </a:r>
            <a:endParaRPr lang="zh-CN" altLang="en-US" sz="1200" dirty="0">
              <a:latin typeface="宋体" pitchFamily="2" charset="-122"/>
              <a:ea typeface="宋体" pitchFamily="2" charset="-122"/>
            </a:endParaRPr>
          </a:p>
        </p:txBody>
      </p:sp>
      <p:sp>
        <p:nvSpPr>
          <p:cNvPr id="37" name="TextBox 36"/>
          <p:cNvSpPr txBox="1"/>
          <p:nvPr/>
        </p:nvSpPr>
        <p:spPr>
          <a:xfrm>
            <a:off x="395536" y="1196752"/>
            <a:ext cx="7920880" cy="2554545"/>
          </a:xfrm>
          <a:prstGeom prst="rect">
            <a:avLst/>
          </a:prstGeom>
          <a:noFill/>
        </p:spPr>
        <p:txBody>
          <a:bodyPr wrap="square" rtlCol="0">
            <a:spAutoFit/>
          </a:bodyPr>
          <a:lstStyle/>
          <a:p>
            <a:r>
              <a:rPr lang="zh-CN" altLang="en-US" sz="1600" dirty="0" smtClean="0">
                <a:latin typeface="宋体" pitchFamily="2" charset="-122"/>
                <a:ea typeface="宋体" pitchFamily="2" charset="-122"/>
              </a:rPr>
              <a:t>    是</a:t>
            </a:r>
            <a:r>
              <a:rPr lang="en-US" altLang="zh-CN" sz="1600" dirty="0" smtClean="0">
                <a:latin typeface="宋体" pitchFamily="2" charset="-122"/>
                <a:ea typeface="宋体" pitchFamily="2" charset="-122"/>
              </a:rPr>
              <a:t>2PC</a:t>
            </a:r>
            <a:r>
              <a:rPr lang="zh-CN" altLang="en-US" sz="1600" dirty="0" smtClean="0">
                <a:latin typeface="宋体" pitchFamily="2" charset="-122"/>
                <a:ea typeface="宋体" pitchFamily="2" charset="-122"/>
              </a:rPr>
              <a:t>的改进版，是将二阶段提交的第一阶段一分为二，形成了</a:t>
            </a:r>
            <a:r>
              <a:rPr lang="en-US" altLang="zh-CN" sz="1600" dirty="0" err="1" smtClean="0">
                <a:latin typeface="宋体" pitchFamily="2" charset="-122"/>
                <a:ea typeface="宋体" pitchFamily="2" charset="-122"/>
              </a:rPr>
              <a:t>canCommit</a:t>
            </a:r>
            <a:r>
              <a:rPr lang="zh-CN" altLang="en-US" sz="1600" dirty="0" smtClean="0">
                <a:latin typeface="宋体" pitchFamily="2" charset="-122"/>
                <a:ea typeface="宋体" pitchFamily="2" charset="-122"/>
              </a:rPr>
              <a:t>、</a:t>
            </a:r>
            <a:r>
              <a:rPr lang="en-US" altLang="zh-CN" sz="1600" dirty="0" err="1" smtClean="0">
                <a:latin typeface="宋体" pitchFamily="2" charset="-122"/>
                <a:ea typeface="宋体" pitchFamily="2" charset="-122"/>
              </a:rPr>
              <a:t>PreCommit</a:t>
            </a:r>
            <a:r>
              <a:rPr lang="zh-CN" altLang="en-US" sz="1600" dirty="0" smtClean="0">
                <a:latin typeface="宋体" pitchFamily="2" charset="-122"/>
                <a:ea typeface="宋体" pitchFamily="2" charset="-122"/>
              </a:rPr>
              <a:t>、</a:t>
            </a:r>
            <a:r>
              <a:rPr lang="en-US" altLang="zh-CN" sz="1600" dirty="0" err="1" smtClean="0">
                <a:latin typeface="宋体" pitchFamily="2" charset="-122"/>
                <a:ea typeface="宋体" pitchFamily="2" charset="-122"/>
              </a:rPr>
              <a:t>doCommit</a:t>
            </a:r>
            <a:r>
              <a:rPr lang="zh-CN" altLang="en-US" sz="1600" dirty="0" smtClean="0">
                <a:latin typeface="宋体" pitchFamily="2" charset="-122"/>
                <a:ea typeface="宋体" pitchFamily="2" charset="-122"/>
              </a:rPr>
              <a:t>三个阶段组成的事务处理协议。</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阶段一：</a:t>
            </a:r>
            <a:r>
              <a:rPr lang="en-US" altLang="zh-CN" sz="1600" dirty="0" smtClean="0">
                <a:latin typeface="宋体" pitchFamily="2" charset="-122"/>
                <a:ea typeface="宋体" pitchFamily="2" charset="-122"/>
              </a:rPr>
              <a:t>1</a:t>
            </a:r>
            <a:r>
              <a:rPr lang="zh-CN" altLang="en-US" sz="1600" dirty="0" smtClean="0">
                <a:latin typeface="宋体" pitchFamily="2" charset="-122"/>
                <a:ea typeface="宋体" pitchFamily="2" charset="-122"/>
              </a:rPr>
              <a:t>、协调者发送事务内容，询问是否可以执行事务，并等待响应</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2</a:t>
            </a:r>
            <a:r>
              <a:rPr lang="zh-CN" altLang="en-US" sz="1600" dirty="0" smtClean="0">
                <a:latin typeface="宋体" pitchFamily="2" charset="-122"/>
                <a:ea typeface="宋体" pitchFamily="2" charset="-122"/>
              </a:rPr>
              <a:t>、参与者不执行事务操作直接反馈协调者；</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阶段二：根据参与者的反馈情况决定是否执行事务</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事务预提交</a:t>
            </a:r>
            <a:r>
              <a:rPr lang="en-US" altLang="zh-CN" sz="1600" dirty="0" smtClean="0">
                <a:latin typeface="宋体" pitchFamily="2" charset="-122"/>
                <a:ea typeface="宋体" pitchFamily="2" charset="-122"/>
              </a:rPr>
              <a:t>)</a:t>
            </a:r>
          </a:p>
          <a:p>
            <a:r>
              <a:rPr lang="en-US" altLang="zh-CN" sz="1600" dirty="0" smtClean="0">
                <a:latin typeface="宋体" pitchFamily="2" charset="-122"/>
                <a:ea typeface="宋体" pitchFamily="2" charset="-122"/>
              </a:rPr>
              <a:t>            1</a:t>
            </a:r>
            <a:r>
              <a:rPr lang="zh-CN" altLang="en-US" sz="1600" dirty="0" smtClean="0">
                <a:latin typeface="宋体" pitchFamily="2" charset="-122"/>
                <a:ea typeface="宋体" pitchFamily="2" charset="-122"/>
              </a:rPr>
              <a:t>、执行事务预提交；</a:t>
            </a:r>
            <a:r>
              <a:rPr lang="en-US" altLang="zh-CN" sz="1600" dirty="0" smtClean="0">
                <a:latin typeface="宋体" pitchFamily="2" charset="-122"/>
                <a:ea typeface="宋体" pitchFamily="2" charset="-122"/>
              </a:rPr>
              <a:t>2</a:t>
            </a:r>
            <a:r>
              <a:rPr lang="zh-CN" altLang="en-US" sz="1600" dirty="0" smtClean="0">
                <a:latin typeface="宋体" pitchFamily="2" charset="-122"/>
                <a:ea typeface="宋体" pitchFamily="2" charset="-122"/>
              </a:rPr>
              <a:t>、中断事务</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阶段三：真正执行事务</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1</a:t>
            </a:r>
            <a:r>
              <a:rPr lang="zh-CN" altLang="en-US" sz="1600" dirty="0" smtClean="0">
                <a:latin typeface="宋体" pitchFamily="2" charset="-122"/>
                <a:ea typeface="宋体" pitchFamily="2" charset="-122"/>
              </a:rPr>
              <a:t>、事务提交；</a:t>
            </a:r>
            <a:r>
              <a:rPr lang="en-US" altLang="zh-CN" sz="1600" dirty="0" smtClean="0">
                <a:latin typeface="宋体" pitchFamily="2" charset="-122"/>
                <a:ea typeface="宋体" pitchFamily="2" charset="-122"/>
              </a:rPr>
              <a:t>2</a:t>
            </a:r>
            <a:r>
              <a:rPr lang="zh-CN" altLang="en-US" sz="1600" dirty="0" smtClean="0">
                <a:latin typeface="宋体" pitchFamily="2" charset="-122"/>
                <a:ea typeface="宋体" pitchFamily="2" charset="-122"/>
              </a:rPr>
              <a:t>、中断事务</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注：进入阶段三无论协调者出现问题还是网络出现问题，参与者都会等待超时后提交事务，释放资源</a:t>
            </a:r>
            <a:endParaRPr lang="en-US" altLang="zh-CN" sz="1600" dirty="0" smtClean="0">
              <a:latin typeface="宋体" pitchFamily="2" charset="-122"/>
              <a:ea typeface="宋体" pitchFamily="2" charset="-122"/>
            </a:endParaRPr>
          </a:p>
        </p:txBody>
      </p:sp>
    </p:spTree>
    <p:extLst>
      <p:ext uri="{BB962C8B-B14F-4D97-AF65-F5344CB8AC3E}">
        <p14:creationId xmlns:p14="http://schemas.microsoft.com/office/powerpoint/2010/main" val="3982105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24128" y="260648"/>
            <a:ext cx="2771801" cy="720725"/>
          </a:xfrm>
        </p:spPr>
        <p:txBody>
          <a:bodyPr/>
          <a:lstStyle/>
          <a:p>
            <a:r>
              <a:rPr lang="en-US" altLang="zh-CN" dirty="0" smtClean="0">
                <a:latin typeface="宋体" pitchFamily="2" charset="-122"/>
                <a:ea typeface="宋体" pitchFamily="2" charset="-122"/>
              </a:rPr>
              <a:t>3PC</a:t>
            </a:r>
            <a:r>
              <a:rPr lang="zh-CN" altLang="en-US" dirty="0" smtClean="0">
                <a:latin typeface="宋体" pitchFamily="2" charset="-122"/>
                <a:ea typeface="宋体" pitchFamily="2" charset="-122"/>
              </a:rPr>
              <a:t>协议</a:t>
            </a:r>
            <a:endParaRPr lang="zh-CN" altLang="en-US" dirty="0">
              <a:latin typeface="宋体" pitchFamily="2" charset="-122"/>
              <a:ea typeface="宋体" pitchFamily="2" charset="-122"/>
            </a:endParaRPr>
          </a:p>
        </p:txBody>
      </p:sp>
      <p:sp>
        <p:nvSpPr>
          <p:cNvPr id="37" name="TextBox 36"/>
          <p:cNvSpPr txBox="1"/>
          <p:nvPr/>
        </p:nvSpPr>
        <p:spPr>
          <a:xfrm>
            <a:off x="395536" y="2204864"/>
            <a:ext cx="8136904" cy="1815882"/>
          </a:xfrm>
          <a:prstGeom prst="rect">
            <a:avLst/>
          </a:prstGeom>
          <a:noFill/>
        </p:spPr>
        <p:txBody>
          <a:bodyPr wrap="square" rtlCol="0">
            <a:spAutoFit/>
          </a:bodyPr>
          <a:lstStyle/>
          <a:p>
            <a:r>
              <a:rPr lang="zh-CN" altLang="en-US" sz="1600" b="1" dirty="0" smtClean="0">
                <a:latin typeface="宋体" pitchFamily="2" charset="-122"/>
                <a:ea typeface="宋体" pitchFamily="2" charset="-122"/>
              </a:rPr>
              <a:t>优点：</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和二阶段相比降低了参与者的阻塞范围，并且能够在出现单点故障以后继续达成一致</a:t>
            </a:r>
            <a:endParaRPr lang="en-US" altLang="zh-CN" sz="1600" dirty="0" smtClean="0">
              <a:latin typeface="宋体" pitchFamily="2" charset="-122"/>
              <a:ea typeface="宋体" pitchFamily="2" charset="-122"/>
            </a:endParaRPr>
          </a:p>
          <a:p>
            <a:endParaRPr lang="en-US" altLang="zh-CN" sz="1600" dirty="0" smtClean="0">
              <a:latin typeface="宋体" pitchFamily="2" charset="-122"/>
              <a:ea typeface="宋体" pitchFamily="2" charset="-122"/>
            </a:endParaRPr>
          </a:p>
          <a:p>
            <a:r>
              <a:rPr lang="zh-CN" altLang="en-US" sz="1600" b="1" dirty="0" smtClean="0">
                <a:latin typeface="宋体" pitchFamily="2" charset="-122"/>
                <a:ea typeface="宋体" pitchFamily="2" charset="-122"/>
              </a:rPr>
              <a:t>缺点：</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参与者收到</a:t>
            </a:r>
            <a:r>
              <a:rPr lang="en-US" altLang="zh-CN" sz="1600" dirty="0" err="1" smtClean="0">
                <a:latin typeface="宋体" pitchFamily="2" charset="-122"/>
                <a:ea typeface="宋体" pitchFamily="2" charset="-122"/>
              </a:rPr>
              <a:t>preCommit</a:t>
            </a:r>
            <a:r>
              <a:rPr lang="zh-CN" altLang="en-US" sz="1600" dirty="0" smtClean="0">
                <a:latin typeface="宋体" pitchFamily="2" charset="-122"/>
                <a:ea typeface="宋体" pitchFamily="2" charset="-122"/>
              </a:rPr>
              <a:t>以后，如果出现网络分区，此时协调者所在的节点无法和参与者进行通信，这种情况下，该参与者依然会进行事务的提交，那么必然会出现数据的不一致性。</a:t>
            </a:r>
            <a:endParaRPr lang="en-US" altLang="zh-CN" sz="1600" dirty="0" smtClean="0">
              <a:latin typeface="宋体" pitchFamily="2" charset="-122"/>
              <a:ea typeface="宋体" pitchFamily="2" charset="-122"/>
            </a:endParaRPr>
          </a:p>
        </p:txBody>
      </p:sp>
    </p:spTree>
    <p:extLst>
      <p:ext uri="{BB962C8B-B14F-4D97-AF65-F5344CB8AC3E}">
        <p14:creationId xmlns:p14="http://schemas.microsoft.com/office/powerpoint/2010/main" val="3982105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24128" y="260648"/>
            <a:ext cx="2771801" cy="720725"/>
          </a:xfrm>
        </p:spPr>
        <p:txBody>
          <a:bodyPr/>
          <a:lstStyle/>
          <a:p>
            <a:r>
              <a:rPr lang="en-US" altLang="zh-CN" dirty="0" smtClean="0">
                <a:latin typeface="宋体" pitchFamily="2" charset="-122"/>
                <a:ea typeface="宋体" pitchFamily="2" charset="-122"/>
              </a:rPr>
              <a:t>ZAB</a:t>
            </a:r>
            <a:r>
              <a:rPr lang="zh-CN" altLang="en-US" dirty="0" smtClean="0">
                <a:latin typeface="宋体" pitchFamily="2" charset="-122"/>
                <a:ea typeface="宋体" pitchFamily="2" charset="-122"/>
              </a:rPr>
              <a:t>协议</a:t>
            </a:r>
            <a:endParaRPr lang="zh-CN" altLang="en-US" dirty="0">
              <a:latin typeface="宋体" pitchFamily="2" charset="-122"/>
              <a:ea typeface="宋体" pitchFamily="2" charset="-122"/>
            </a:endParaRPr>
          </a:p>
        </p:txBody>
      </p:sp>
      <p:sp>
        <p:nvSpPr>
          <p:cNvPr id="37" name="TextBox 36"/>
          <p:cNvSpPr txBox="1"/>
          <p:nvPr/>
        </p:nvSpPr>
        <p:spPr>
          <a:xfrm>
            <a:off x="179512" y="1916832"/>
            <a:ext cx="8136904" cy="2062103"/>
          </a:xfrm>
          <a:prstGeom prst="rect">
            <a:avLst/>
          </a:prstGeom>
          <a:noFill/>
        </p:spPr>
        <p:txBody>
          <a:bodyPr wrap="square" rtlCol="0">
            <a:spAutoFit/>
          </a:bodyPr>
          <a:lstStyle/>
          <a:p>
            <a:r>
              <a:rPr lang="en-US" altLang="zh-CN" sz="1600" dirty="0" smtClean="0">
                <a:latin typeface="宋体" pitchFamily="2" charset="-122"/>
                <a:ea typeface="宋体" pitchFamily="2" charset="-122"/>
              </a:rPr>
              <a:t>    </a:t>
            </a:r>
            <a:r>
              <a:rPr lang="en-US" altLang="zh-CN" sz="1600" dirty="0" err="1" smtClean="0">
                <a:latin typeface="宋体" pitchFamily="2" charset="-122"/>
                <a:ea typeface="宋体" pitchFamily="2" charset="-122"/>
              </a:rPr>
              <a:t>ZooKeeper</a:t>
            </a:r>
            <a:r>
              <a:rPr lang="zh-CN" altLang="en-US" sz="1600" dirty="0" smtClean="0">
                <a:latin typeface="宋体" pitchFamily="2" charset="-122"/>
                <a:ea typeface="宋体" pitchFamily="2" charset="-122"/>
              </a:rPr>
              <a:t>使用了一种称为</a:t>
            </a:r>
            <a:r>
              <a:rPr lang="en-US" altLang="zh-CN" sz="1600" dirty="0" err="1" smtClean="0">
                <a:latin typeface="宋体" pitchFamily="2" charset="-122"/>
                <a:ea typeface="宋体" pitchFamily="2" charset="-122"/>
              </a:rPr>
              <a:t>ZooKeeper</a:t>
            </a:r>
            <a:r>
              <a:rPr lang="en-US" altLang="zh-CN" sz="1600" dirty="0" smtClean="0">
                <a:latin typeface="宋体" pitchFamily="2" charset="-122"/>
                <a:ea typeface="宋体" pitchFamily="2" charset="-122"/>
              </a:rPr>
              <a:t> Atomic Broadcast(ZAB</a:t>
            </a:r>
            <a:r>
              <a:rPr lang="zh-CN" altLang="en-US" sz="1600" dirty="0" smtClean="0">
                <a:latin typeface="宋体" pitchFamily="2" charset="-122"/>
                <a:ea typeface="宋体" pitchFamily="2" charset="-122"/>
              </a:rPr>
              <a:t>，</a:t>
            </a:r>
            <a:r>
              <a:rPr lang="en-US" altLang="zh-CN" sz="1600" dirty="0" err="1" smtClean="0">
                <a:latin typeface="宋体" pitchFamily="2" charset="-122"/>
                <a:ea typeface="宋体" pitchFamily="2" charset="-122"/>
              </a:rPr>
              <a:t>ZooKeeper</a:t>
            </a:r>
            <a:r>
              <a:rPr lang="zh-CN" altLang="en-US" sz="1600" dirty="0" smtClean="0">
                <a:latin typeface="宋体" pitchFamily="2" charset="-122"/>
                <a:ea typeface="宋体" pitchFamily="2" charset="-122"/>
              </a:rPr>
              <a:t>原子广播协议</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的协议作为其数据一致性的核心算法。</a:t>
            </a:r>
            <a:endParaRPr lang="en-US" altLang="zh-CN" sz="1600" dirty="0" smtClean="0">
              <a:latin typeface="宋体" pitchFamily="2" charset="-122"/>
              <a:ea typeface="宋体" pitchFamily="2" charset="-122"/>
            </a:endParaRPr>
          </a:p>
          <a:p>
            <a:endParaRPr lang="en-US" altLang="zh-CN" sz="1600" dirty="0" smtClean="0">
              <a:latin typeface="宋体" pitchFamily="2" charset="-122"/>
              <a:ea typeface="宋体" pitchFamily="2" charset="-122"/>
            </a:endParaRPr>
          </a:p>
          <a:p>
            <a:pPr latinLnBrk="1"/>
            <a:r>
              <a:rPr lang="en-US" altLang="zh-CN" sz="1600" dirty="0" smtClean="0">
                <a:latin typeface="宋体" pitchFamily="2" charset="-122"/>
                <a:ea typeface="宋体" pitchFamily="2" charset="-122"/>
              </a:rPr>
              <a:t>    ZAB</a:t>
            </a:r>
            <a:r>
              <a:rPr lang="zh-CN" altLang="en-US" sz="1600" dirty="0" smtClean="0">
                <a:latin typeface="宋体" pitchFamily="2" charset="-122"/>
                <a:ea typeface="宋体" pitchFamily="2" charset="-122"/>
              </a:rPr>
              <a:t>协议包括崩溃恢复模式和消息广播模式，当整个服务框架处于启动中或是</a:t>
            </a:r>
            <a:r>
              <a:rPr lang="en-US" altLang="zh-CN" sz="1600" dirty="0" smtClean="0">
                <a:latin typeface="宋体" pitchFamily="2" charset="-122"/>
                <a:ea typeface="宋体" pitchFamily="2" charset="-122"/>
              </a:rPr>
              <a:t>Leader</a:t>
            </a:r>
            <a:r>
              <a:rPr lang="zh-CN" altLang="en-US" sz="1600" dirty="0" smtClean="0">
                <a:latin typeface="宋体" pitchFamily="2" charset="-122"/>
                <a:ea typeface="宋体" pitchFamily="2" charset="-122"/>
              </a:rPr>
              <a:t>服务器出现异常，</a:t>
            </a:r>
            <a:r>
              <a:rPr lang="en-US" altLang="zh-CN" sz="1600" dirty="0" smtClean="0">
                <a:latin typeface="宋体" pitchFamily="2" charset="-122"/>
                <a:ea typeface="宋体" pitchFamily="2" charset="-122"/>
              </a:rPr>
              <a:t>ZAB</a:t>
            </a:r>
            <a:r>
              <a:rPr lang="zh-CN" altLang="en-US" sz="1600" dirty="0" smtClean="0">
                <a:latin typeface="宋体" pitchFamily="2" charset="-122"/>
                <a:ea typeface="宋体" pitchFamily="2" charset="-122"/>
              </a:rPr>
              <a:t>就会进入恢复模式选举产生新的</a:t>
            </a:r>
            <a:r>
              <a:rPr lang="en-US" altLang="zh-CN" sz="1600" dirty="0" smtClean="0">
                <a:latin typeface="宋体" pitchFamily="2" charset="-122"/>
                <a:ea typeface="宋体" pitchFamily="2" charset="-122"/>
              </a:rPr>
              <a:t>Leader</a:t>
            </a:r>
            <a:r>
              <a:rPr lang="zh-CN" altLang="en-US" sz="1600" dirty="0" smtClean="0">
                <a:latin typeface="宋体" pitchFamily="2" charset="-122"/>
                <a:ea typeface="宋体" pitchFamily="2" charset="-122"/>
              </a:rPr>
              <a:t>；当选举产生了新的</a:t>
            </a:r>
            <a:r>
              <a:rPr lang="en-US" altLang="zh-CN" sz="1600" dirty="0" smtClean="0">
                <a:latin typeface="宋体" pitchFamily="2" charset="-122"/>
                <a:ea typeface="宋体" pitchFamily="2" charset="-122"/>
              </a:rPr>
              <a:t>Leader</a:t>
            </a:r>
            <a:r>
              <a:rPr lang="zh-CN" altLang="en-US" sz="1600" dirty="0" smtClean="0">
                <a:latin typeface="宋体" pitchFamily="2" charset="-122"/>
                <a:ea typeface="宋体" pitchFamily="2" charset="-122"/>
              </a:rPr>
              <a:t>，同时集群中过半的机器与该</a:t>
            </a:r>
            <a:r>
              <a:rPr lang="en-US" altLang="zh-CN" sz="1600" dirty="0" smtClean="0">
                <a:latin typeface="宋体" pitchFamily="2" charset="-122"/>
                <a:ea typeface="宋体" pitchFamily="2" charset="-122"/>
              </a:rPr>
              <a:t>Leader</a:t>
            </a:r>
            <a:r>
              <a:rPr lang="zh-CN" altLang="en-US" sz="1600" dirty="0" smtClean="0">
                <a:latin typeface="宋体" pitchFamily="2" charset="-122"/>
                <a:ea typeface="宋体" pitchFamily="2" charset="-122"/>
              </a:rPr>
              <a:t>服务器完成了状态同步之后，</a:t>
            </a:r>
            <a:r>
              <a:rPr lang="en-US" altLang="zh-CN" sz="1600" dirty="0" smtClean="0">
                <a:latin typeface="宋体" pitchFamily="2" charset="-122"/>
                <a:ea typeface="宋体" pitchFamily="2" charset="-122"/>
              </a:rPr>
              <a:t>ZAB</a:t>
            </a:r>
            <a:r>
              <a:rPr lang="zh-CN" altLang="en-US" sz="1600" dirty="0" smtClean="0">
                <a:latin typeface="宋体" pitchFamily="2" charset="-122"/>
                <a:ea typeface="宋体" pitchFamily="2" charset="-122"/>
              </a:rPr>
              <a:t>就会推出恢复模式进入消息广播模式。</a:t>
            </a:r>
            <a:endParaRPr lang="en-US" altLang="zh-CN" sz="1600" dirty="0" smtClean="0">
              <a:latin typeface="宋体" pitchFamily="2" charset="-122"/>
              <a:ea typeface="宋体" pitchFamily="2" charset="-122"/>
            </a:endParaRPr>
          </a:p>
          <a:p>
            <a:endParaRPr lang="en-US" altLang="zh-CN" sz="1600" dirty="0" smtClean="0">
              <a:latin typeface="宋体" pitchFamily="2" charset="-122"/>
              <a:ea typeface="宋体" pitchFamily="2" charset="-122"/>
            </a:endParaRPr>
          </a:p>
        </p:txBody>
      </p:sp>
    </p:spTree>
    <p:extLst>
      <p:ext uri="{BB962C8B-B14F-4D97-AF65-F5344CB8AC3E}">
        <p14:creationId xmlns:p14="http://schemas.microsoft.com/office/powerpoint/2010/main" val="2768165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52120" y="260648"/>
            <a:ext cx="2771801" cy="720725"/>
          </a:xfrm>
        </p:spPr>
        <p:txBody>
          <a:bodyPr/>
          <a:lstStyle/>
          <a:p>
            <a:r>
              <a:rPr lang="en-US" altLang="zh-CN" dirty="0" err="1" smtClean="0">
                <a:latin typeface="宋体" pitchFamily="2" charset="-122"/>
                <a:ea typeface="宋体" pitchFamily="2" charset="-122"/>
              </a:rPr>
              <a:t>ZooKeeper</a:t>
            </a:r>
            <a:r>
              <a:rPr lang="zh-CN" altLang="en-US" dirty="0" smtClean="0">
                <a:latin typeface="宋体" pitchFamily="2" charset="-122"/>
                <a:ea typeface="宋体" pitchFamily="2" charset="-122"/>
              </a:rPr>
              <a:t>介绍</a:t>
            </a:r>
            <a:endParaRPr lang="zh-CN" altLang="en-US" dirty="0">
              <a:latin typeface="宋体" pitchFamily="2" charset="-122"/>
              <a:ea typeface="宋体" pitchFamily="2" charset="-122"/>
            </a:endParaRPr>
          </a:p>
        </p:txBody>
      </p:sp>
      <p:sp>
        <p:nvSpPr>
          <p:cNvPr id="3" name="TextBox 2"/>
          <p:cNvSpPr txBox="1"/>
          <p:nvPr/>
        </p:nvSpPr>
        <p:spPr>
          <a:xfrm>
            <a:off x="395536" y="1412776"/>
            <a:ext cx="7992888" cy="4339650"/>
          </a:xfrm>
          <a:prstGeom prst="rect">
            <a:avLst/>
          </a:prstGeom>
          <a:noFill/>
        </p:spPr>
        <p:txBody>
          <a:bodyPr wrap="square" rtlCol="0">
            <a:spAutoFit/>
          </a:bodyPr>
          <a:lstStyle/>
          <a:p>
            <a:r>
              <a:rPr lang="zh-CN" altLang="en-US" b="1" dirty="0" smtClean="0">
                <a:latin typeface="宋体" pitchFamily="2" charset="-122"/>
                <a:ea typeface="宋体" pitchFamily="2" charset="-122"/>
              </a:rPr>
              <a:t> 什么是</a:t>
            </a:r>
            <a:r>
              <a:rPr lang="en-US" altLang="zh-CN" b="1" dirty="0" err="1" smtClean="0">
                <a:latin typeface="宋体" pitchFamily="2" charset="-122"/>
                <a:ea typeface="宋体" pitchFamily="2" charset="-122"/>
              </a:rPr>
              <a:t>ZooKeeper</a:t>
            </a:r>
            <a:r>
              <a:rPr lang="zh-CN" altLang="en-US" b="1" dirty="0" smtClean="0">
                <a:latin typeface="宋体" pitchFamily="2" charset="-122"/>
                <a:ea typeface="宋体" pitchFamily="2" charset="-122"/>
              </a:rPr>
              <a:t>？</a:t>
            </a:r>
            <a:endParaRPr lang="en-US" altLang="zh-CN" b="1" dirty="0" smtClean="0">
              <a:latin typeface="宋体" pitchFamily="2" charset="-122"/>
              <a:ea typeface="宋体" pitchFamily="2" charset="-122"/>
            </a:endParaRPr>
          </a:p>
          <a:p>
            <a:endParaRPr lang="en-US" altLang="zh-CN" b="1"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en-US" altLang="zh-CN" sz="1600" dirty="0" err="1" smtClean="0">
                <a:latin typeface="宋体" pitchFamily="2" charset="-122"/>
                <a:ea typeface="宋体" pitchFamily="2" charset="-122"/>
              </a:rPr>
              <a:t>ZooKeeper</a:t>
            </a:r>
            <a:r>
              <a:rPr lang="zh-CN" altLang="en-US" sz="1600" dirty="0" smtClean="0">
                <a:latin typeface="宋体" pitchFamily="2" charset="-122"/>
                <a:ea typeface="宋体" pitchFamily="2" charset="-122"/>
              </a:rPr>
              <a:t>是一个典型的分布式数据一致性的解决方案，分布式应用程序可以基于它实现诸如数据发布</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订阅、负载均衡、命名服务、分布式协调</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通知、集群管理、</a:t>
            </a:r>
            <a:r>
              <a:rPr lang="en-US" altLang="zh-CN" sz="1600" dirty="0" smtClean="0">
                <a:latin typeface="宋体" pitchFamily="2" charset="-122"/>
                <a:ea typeface="宋体" pitchFamily="2" charset="-122"/>
              </a:rPr>
              <a:t>Master</a:t>
            </a:r>
            <a:r>
              <a:rPr lang="zh-CN" altLang="en-US" sz="1600" dirty="0" smtClean="0">
                <a:latin typeface="宋体" pitchFamily="2" charset="-122"/>
                <a:ea typeface="宋体" pitchFamily="2" charset="-122"/>
              </a:rPr>
              <a:t>选举、分布式锁和分布式队列等功能。</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Zookeeper</a:t>
            </a:r>
            <a:r>
              <a:rPr lang="zh-CN" altLang="en-US" sz="1600" dirty="0" smtClean="0">
                <a:latin typeface="宋体" pitchFamily="2" charset="-122"/>
                <a:ea typeface="宋体" pitchFamily="2" charset="-122"/>
              </a:rPr>
              <a:t>可以保证如下分布式一致性特性：</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顺序一致性：</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从同一客户端发起的请求，最终将会严格按照发起顺序被应用到</a:t>
            </a:r>
            <a:r>
              <a:rPr lang="en-US" altLang="zh-CN" sz="1600" dirty="0" err="1" smtClean="0">
                <a:latin typeface="宋体" pitchFamily="2" charset="-122"/>
                <a:ea typeface="宋体" pitchFamily="2" charset="-122"/>
              </a:rPr>
              <a:t>ZooKeeper</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     原子性：</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要么整个集群的机器都成功应用了某一事务，要么都没有</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单一视图</a:t>
            </a:r>
            <a:r>
              <a:rPr lang="en-US" altLang="zh-CN" sz="1600" dirty="0" smtClean="0">
                <a:latin typeface="宋体" pitchFamily="2" charset="-122"/>
                <a:ea typeface="宋体" pitchFamily="2" charset="-122"/>
              </a:rPr>
              <a:t>:</a:t>
            </a: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无论客户端连接到的是哪个</a:t>
            </a:r>
            <a:r>
              <a:rPr lang="en-US" altLang="zh-CN" sz="1600" dirty="0" err="1" smtClean="0">
                <a:latin typeface="宋体" pitchFamily="2" charset="-122"/>
                <a:ea typeface="宋体" pitchFamily="2" charset="-122"/>
              </a:rPr>
              <a:t>ZooKeeper</a:t>
            </a:r>
            <a:r>
              <a:rPr lang="zh-CN" altLang="en-US" sz="1600" dirty="0" smtClean="0">
                <a:latin typeface="宋体" pitchFamily="2" charset="-122"/>
                <a:ea typeface="宋体" pitchFamily="2" charset="-122"/>
              </a:rPr>
              <a:t>服务器，其看到的数据模型都一致</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可靠性：</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事务一旦成功，变更时持久化的</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实时性：</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en-US" altLang="zh-CN" sz="1600" dirty="0" err="1" smtClean="0">
                <a:latin typeface="宋体" pitchFamily="2" charset="-122"/>
                <a:ea typeface="宋体" pitchFamily="2" charset="-122"/>
              </a:rPr>
              <a:t>ZooKeeper</a:t>
            </a:r>
            <a:r>
              <a:rPr lang="zh-CN" altLang="en-US" sz="1600" dirty="0" smtClean="0">
                <a:latin typeface="宋体" pitchFamily="2" charset="-122"/>
                <a:ea typeface="宋体" pitchFamily="2" charset="-122"/>
              </a:rPr>
              <a:t>仅仅保证在一定时间内，客户端最终一定能够从服务器上读取到最</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     新的数据状态</a:t>
            </a:r>
            <a:endParaRPr lang="en-US" altLang="zh-CN" sz="1600" dirty="0" smtClean="0">
              <a:latin typeface="宋体" pitchFamily="2" charset="-122"/>
              <a:ea typeface="宋体" pitchFamily="2" charset="-122"/>
            </a:endParaRPr>
          </a:p>
        </p:txBody>
      </p:sp>
    </p:spTree>
    <p:extLst>
      <p:ext uri="{BB962C8B-B14F-4D97-AF65-F5344CB8AC3E}">
        <p14:creationId xmlns:p14="http://schemas.microsoft.com/office/powerpoint/2010/main" val="3982105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52120" y="260648"/>
            <a:ext cx="2771801" cy="720725"/>
          </a:xfrm>
        </p:spPr>
        <p:txBody>
          <a:bodyPr/>
          <a:lstStyle/>
          <a:p>
            <a:r>
              <a:rPr lang="en-US" altLang="zh-CN" dirty="0" err="1" smtClean="0">
                <a:latin typeface="宋体" pitchFamily="2" charset="-122"/>
                <a:ea typeface="宋体" pitchFamily="2" charset="-122"/>
              </a:rPr>
              <a:t>ZooKeeper</a:t>
            </a:r>
            <a:r>
              <a:rPr lang="zh-CN" altLang="en-US" dirty="0" smtClean="0">
                <a:latin typeface="宋体" pitchFamily="2" charset="-122"/>
                <a:ea typeface="宋体" pitchFamily="2" charset="-122"/>
              </a:rPr>
              <a:t>介绍</a:t>
            </a:r>
            <a:endParaRPr lang="zh-CN" altLang="en-US" dirty="0">
              <a:latin typeface="宋体" pitchFamily="2" charset="-122"/>
              <a:ea typeface="宋体" pitchFamily="2" charset="-122"/>
            </a:endParaRPr>
          </a:p>
        </p:txBody>
      </p:sp>
      <p:sp>
        <p:nvSpPr>
          <p:cNvPr id="3" name="TextBox 2"/>
          <p:cNvSpPr txBox="1"/>
          <p:nvPr/>
        </p:nvSpPr>
        <p:spPr>
          <a:xfrm>
            <a:off x="395536" y="1412776"/>
            <a:ext cx="7992888" cy="4093428"/>
          </a:xfrm>
          <a:prstGeom prst="rect">
            <a:avLst/>
          </a:prstGeom>
          <a:noFill/>
        </p:spPr>
        <p:txBody>
          <a:bodyPr wrap="square" rtlCol="0">
            <a:spAutoFit/>
          </a:bodyPr>
          <a:lstStyle/>
          <a:p>
            <a:r>
              <a:rPr lang="en-US" altLang="zh-CN" b="1" dirty="0" err="1" smtClean="0">
                <a:latin typeface="宋体" pitchFamily="2" charset="-122"/>
                <a:ea typeface="宋体" pitchFamily="2" charset="-122"/>
              </a:rPr>
              <a:t>ZooKeeper</a:t>
            </a:r>
            <a:r>
              <a:rPr lang="zh-CN" altLang="en-US" b="1" dirty="0" smtClean="0">
                <a:latin typeface="宋体" pitchFamily="2" charset="-122"/>
                <a:ea typeface="宋体" pitchFamily="2" charset="-122"/>
              </a:rPr>
              <a:t>的设计目标</a:t>
            </a:r>
            <a:endParaRPr lang="en-US" altLang="zh-CN" b="1" dirty="0" smtClean="0">
              <a:latin typeface="宋体" pitchFamily="2" charset="-122"/>
              <a:ea typeface="宋体" pitchFamily="2" charset="-122"/>
            </a:endParaRPr>
          </a:p>
          <a:p>
            <a:endParaRPr lang="zh-CN" altLang="en-US" b="1" dirty="0" smtClean="0">
              <a:latin typeface="宋体" pitchFamily="2" charset="-122"/>
              <a:ea typeface="宋体" pitchFamily="2" charset="-122"/>
            </a:endParaRPr>
          </a:p>
          <a:p>
            <a:r>
              <a:rPr lang="zh-CN" altLang="en-US" sz="1600" dirty="0" smtClean="0">
                <a:latin typeface="宋体" pitchFamily="2" charset="-122"/>
                <a:ea typeface="宋体" pitchFamily="2" charset="-122"/>
              </a:rPr>
              <a:t>一、简单的数据模型：</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en-US" altLang="zh-CN" sz="1600" dirty="0" err="1" smtClean="0">
                <a:latin typeface="宋体" pitchFamily="2" charset="-122"/>
                <a:ea typeface="宋体" pitchFamily="2" charset="-122"/>
              </a:rPr>
              <a:t>ZooKeeper</a:t>
            </a:r>
            <a:r>
              <a:rPr lang="zh-CN" altLang="en-US" sz="1600" dirty="0" smtClean="0">
                <a:latin typeface="宋体" pitchFamily="2" charset="-122"/>
                <a:ea typeface="宋体" pitchFamily="2" charset="-122"/>
              </a:rPr>
              <a:t>使分布式系统能够通过一个共享的、树形结构的名字空间来进行相互协调，</a:t>
            </a:r>
            <a:r>
              <a:rPr lang="en-US" altLang="zh-CN" sz="1600" dirty="0" err="1" smtClean="0">
                <a:latin typeface="宋体" pitchFamily="2" charset="-122"/>
                <a:ea typeface="宋体" pitchFamily="2" charset="-122"/>
              </a:rPr>
              <a:t>ZooKeeper</a:t>
            </a:r>
            <a:r>
              <a:rPr lang="zh-CN" altLang="en-US" sz="1600" dirty="0" smtClean="0">
                <a:latin typeface="宋体" pitchFamily="2" charset="-122"/>
                <a:ea typeface="宋体" pitchFamily="2" charset="-122"/>
              </a:rPr>
              <a:t>将全量数据存储在内存中，以此来提高服务器吞吐、减少延迟。</a:t>
            </a:r>
            <a:endParaRPr lang="en-US" altLang="zh-CN" sz="1600" dirty="0" smtClean="0">
              <a:latin typeface="宋体" pitchFamily="2" charset="-122"/>
              <a:ea typeface="宋体" pitchFamily="2" charset="-122"/>
            </a:endParaRPr>
          </a:p>
          <a:p>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二、可以构建集群：</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可以构建集群，只要集群中超过一半的机器能够正常工作，那么整个集群就能正常工作，客户端通过</a:t>
            </a:r>
            <a:r>
              <a:rPr lang="en-US" altLang="zh-CN" sz="1600" dirty="0" smtClean="0">
                <a:latin typeface="宋体" pitchFamily="2" charset="-122"/>
                <a:ea typeface="宋体" pitchFamily="2" charset="-122"/>
              </a:rPr>
              <a:t>TCP</a:t>
            </a:r>
            <a:r>
              <a:rPr lang="zh-CN" altLang="en-US" sz="1600" dirty="0" smtClean="0">
                <a:latin typeface="宋体" pitchFamily="2" charset="-122"/>
                <a:ea typeface="宋体" pitchFamily="2" charset="-122"/>
              </a:rPr>
              <a:t>连接，断开后会自动连接到其他机器。</a:t>
            </a:r>
            <a:endParaRPr lang="en-US" altLang="zh-CN" sz="1600" dirty="0" smtClean="0">
              <a:latin typeface="宋体" pitchFamily="2" charset="-122"/>
              <a:ea typeface="宋体" pitchFamily="2" charset="-122"/>
            </a:endParaRPr>
          </a:p>
          <a:p>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三、顺序访问：</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对于客户端的每个更新请求，都会分配一个全局唯一的递增编号，这个编号反映了事务操作的先后顺序，可以帮助实现更高层级的同步原语。</a:t>
            </a:r>
            <a:endParaRPr lang="en-US" altLang="zh-CN" sz="1600" dirty="0" smtClean="0">
              <a:latin typeface="宋体" pitchFamily="2" charset="-122"/>
              <a:ea typeface="宋体" pitchFamily="2" charset="-122"/>
            </a:endParaRPr>
          </a:p>
          <a:p>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四、高性能：</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存储在内存中，适用于以读操作为主的应用场景。</a:t>
            </a:r>
            <a:endParaRPr lang="en-US" altLang="zh-CN" sz="1600" dirty="0" smtClean="0">
              <a:latin typeface="宋体" pitchFamily="2" charset="-122"/>
              <a:ea typeface="宋体" pitchFamily="2" charset="-122"/>
            </a:endParaRPr>
          </a:p>
        </p:txBody>
      </p:sp>
    </p:spTree>
    <p:extLst>
      <p:ext uri="{BB962C8B-B14F-4D97-AF65-F5344CB8AC3E}">
        <p14:creationId xmlns:p14="http://schemas.microsoft.com/office/powerpoint/2010/main" val="3982105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52120" y="260648"/>
            <a:ext cx="2771801" cy="720725"/>
          </a:xfrm>
        </p:spPr>
        <p:txBody>
          <a:bodyPr/>
          <a:lstStyle/>
          <a:p>
            <a:r>
              <a:rPr lang="en-US" altLang="zh-CN" dirty="0" err="1" smtClean="0">
                <a:latin typeface="宋体" pitchFamily="2" charset="-122"/>
                <a:ea typeface="宋体" pitchFamily="2" charset="-122"/>
              </a:rPr>
              <a:t>ZooKeeper</a:t>
            </a:r>
            <a:r>
              <a:rPr lang="zh-CN" altLang="en-US" dirty="0" smtClean="0">
                <a:latin typeface="宋体" pitchFamily="2" charset="-122"/>
                <a:ea typeface="宋体" pitchFamily="2" charset="-122"/>
              </a:rPr>
              <a:t>介绍</a:t>
            </a:r>
            <a:endParaRPr lang="zh-CN" altLang="en-US" dirty="0">
              <a:latin typeface="宋体" pitchFamily="2" charset="-122"/>
              <a:ea typeface="宋体" pitchFamily="2" charset="-122"/>
            </a:endParaRPr>
          </a:p>
        </p:txBody>
      </p:sp>
      <p:sp>
        <p:nvSpPr>
          <p:cNvPr id="3" name="TextBox 2"/>
          <p:cNvSpPr txBox="1"/>
          <p:nvPr/>
        </p:nvSpPr>
        <p:spPr>
          <a:xfrm>
            <a:off x="467544" y="1052736"/>
            <a:ext cx="7992888" cy="4801314"/>
          </a:xfrm>
          <a:prstGeom prst="rect">
            <a:avLst/>
          </a:prstGeom>
          <a:noFill/>
        </p:spPr>
        <p:txBody>
          <a:bodyPr wrap="square" rtlCol="0">
            <a:spAutoFit/>
          </a:bodyPr>
          <a:lstStyle/>
          <a:p>
            <a:r>
              <a:rPr lang="en-US" altLang="zh-CN" b="1" dirty="0" err="1" smtClean="0">
                <a:latin typeface="宋体" pitchFamily="2" charset="-122"/>
                <a:ea typeface="宋体" pitchFamily="2" charset="-122"/>
              </a:rPr>
              <a:t>ZooKeeper</a:t>
            </a:r>
            <a:r>
              <a:rPr lang="zh-CN" altLang="en-US" b="1" dirty="0" smtClean="0">
                <a:latin typeface="宋体" pitchFamily="2" charset="-122"/>
                <a:ea typeface="宋体" pitchFamily="2" charset="-122"/>
              </a:rPr>
              <a:t>基本概念</a:t>
            </a:r>
          </a:p>
          <a:p>
            <a:r>
              <a:rPr lang="zh-CN" altLang="en-US" sz="1600" dirty="0" smtClean="0">
                <a:latin typeface="宋体" pitchFamily="2" charset="-122"/>
                <a:ea typeface="宋体" pitchFamily="2" charset="-122"/>
              </a:rPr>
              <a:t>一、集群角色</a:t>
            </a:r>
            <a:r>
              <a:rPr lang="en-US" altLang="zh-CN" sz="1600" dirty="0" smtClean="0">
                <a:latin typeface="宋体" pitchFamily="2" charset="-122"/>
                <a:ea typeface="宋体" pitchFamily="2" charset="-122"/>
              </a:rPr>
              <a:t>    </a:t>
            </a:r>
          </a:p>
          <a:p>
            <a:r>
              <a:rPr lang="en-US" altLang="zh-CN" sz="1600" dirty="0" smtClean="0">
                <a:latin typeface="宋体" pitchFamily="2" charset="-122"/>
                <a:ea typeface="宋体" pitchFamily="2" charset="-122"/>
              </a:rPr>
              <a:t>    Leader(</a:t>
            </a:r>
            <a:r>
              <a:rPr lang="zh-CN" altLang="en-US" sz="1600" dirty="0" smtClean="0">
                <a:latin typeface="宋体" pitchFamily="2" charset="-122"/>
                <a:ea typeface="宋体" pitchFamily="2" charset="-122"/>
              </a:rPr>
              <a:t>领导者</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a:t>
            </a:r>
            <a:r>
              <a:rPr lang="en-US" altLang="zh-CN" sz="1600" dirty="0" smtClean="0">
                <a:latin typeface="宋体" pitchFamily="2" charset="-122"/>
                <a:ea typeface="宋体" pitchFamily="2" charset="-122"/>
              </a:rPr>
              <a:t>Follower(</a:t>
            </a:r>
            <a:r>
              <a:rPr lang="zh-CN" altLang="en-US" sz="1600" dirty="0" smtClean="0">
                <a:latin typeface="宋体" pitchFamily="2" charset="-122"/>
                <a:ea typeface="宋体" pitchFamily="2" charset="-122"/>
              </a:rPr>
              <a:t>跟随者</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a:t>
            </a:r>
            <a:r>
              <a:rPr lang="en-US" altLang="zh-CN" sz="1600" dirty="0" smtClean="0">
                <a:latin typeface="宋体" pitchFamily="2" charset="-122"/>
                <a:ea typeface="宋体" pitchFamily="2" charset="-122"/>
              </a:rPr>
              <a:t>Observer(</a:t>
            </a:r>
            <a:r>
              <a:rPr lang="zh-CN" altLang="en-US" sz="1600" dirty="0" smtClean="0">
                <a:latin typeface="宋体" pitchFamily="2" charset="-122"/>
                <a:ea typeface="宋体" pitchFamily="2" charset="-122"/>
              </a:rPr>
              <a:t>观察者</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a:t>
            </a:r>
            <a:r>
              <a:rPr lang="en-US" altLang="zh-CN" sz="1600" dirty="0" smtClean="0">
                <a:latin typeface="宋体" pitchFamily="2" charset="-122"/>
                <a:ea typeface="宋体" pitchFamily="2" charset="-122"/>
              </a:rPr>
              <a:t>Leader</a:t>
            </a:r>
            <a:r>
              <a:rPr lang="zh-CN" altLang="en-US" sz="1600" dirty="0" smtClean="0">
                <a:latin typeface="宋体" pitchFamily="2" charset="-122"/>
                <a:ea typeface="宋体" pitchFamily="2" charset="-122"/>
              </a:rPr>
              <a:t>可读可写，</a:t>
            </a:r>
            <a:r>
              <a:rPr lang="en-US" altLang="zh-CN" sz="1600" dirty="0" smtClean="0">
                <a:latin typeface="宋体" pitchFamily="2" charset="-122"/>
                <a:ea typeface="宋体" pitchFamily="2" charset="-122"/>
              </a:rPr>
              <a:t>Follower</a:t>
            </a:r>
            <a:r>
              <a:rPr lang="zh-CN" altLang="en-US" sz="1600" dirty="0" smtClean="0">
                <a:latin typeface="宋体" pitchFamily="2" charset="-122"/>
                <a:ea typeface="宋体" pitchFamily="2" charset="-122"/>
              </a:rPr>
              <a:t>和</a:t>
            </a:r>
            <a:r>
              <a:rPr lang="en-US" altLang="zh-CN" sz="1600" dirty="0" smtClean="0">
                <a:latin typeface="宋体" pitchFamily="2" charset="-122"/>
                <a:ea typeface="宋体" pitchFamily="2" charset="-122"/>
              </a:rPr>
              <a:t>Observer</a:t>
            </a:r>
            <a:r>
              <a:rPr lang="zh-CN" altLang="en-US" sz="1600" dirty="0" smtClean="0">
                <a:latin typeface="宋体" pitchFamily="2" charset="-122"/>
                <a:ea typeface="宋体" pitchFamily="2" charset="-122"/>
              </a:rPr>
              <a:t>只能读，</a:t>
            </a:r>
            <a:r>
              <a:rPr lang="en-US" altLang="zh-CN" sz="1600" dirty="0" smtClean="0">
                <a:latin typeface="宋体" pitchFamily="2" charset="-122"/>
                <a:ea typeface="宋体" pitchFamily="2" charset="-122"/>
              </a:rPr>
              <a:t> Observer</a:t>
            </a:r>
            <a:r>
              <a:rPr lang="zh-CN" altLang="en-US" sz="1600" dirty="0" smtClean="0">
                <a:latin typeface="宋体" pitchFamily="2" charset="-122"/>
                <a:ea typeface="宋体" pitchFamily="2" charset="-122"/>
              </a:rPr>
              <a:t>不参与</a:t>
            </a:r>
            <a:r>
              <a:rPr lang="en-US" altLang="zh-CN" sz="1600" dirty="0" smtClean="0">
                <a:latin typeface="宋体" pitchFamily="2" charset="-122"/>
                <a:ea typeface="宋体" pitchFamily="2" charset="-122"/>
              </a:rPr>
              <a:t>Leader</a:t>
            </a:r>
            <a:r>
              <a:rPr lang="zh-CN" altLang="en-US" sz="1600" dirty="0" smtClean="0">
                <a:latin typeface="宋体" pitchFamily="2" charset="-122"/>
                <a:ea typeface="宋体" pitchFamily="2" charset="-122"/>
              </a:rPr>
              <a:t>的选举。</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二、会话</a:t>
            </a:r>
            <a:r>
              <a:rPr lang="en-US" altLang="zh-CN" sz="1600" dirty="0" smtClean="0">
                <a:latin typeface="宋体" pitchFamily="2" charset="-122"/>
                <a:ea typeface="宋体" pitchFamily="2" charset="-122"/>
              </a:rPr>
              <a:t>    </a:t>
            </a: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客户端连接是指客户端和服务器端的一个</a:t>
            </a:r>
            <a:r>
              <a:rPr lang="en-US" altLang="zh-CN" sz="1600" dirty="0" smtClean="0">
                <a:latin typeface="宋体" pitchFamily="2" charset="-122"/>
                <a:ea typeface="宋体" pitchFamily="2" charset="-122"/>
              </a:rPr>
              <a:t>TCP</a:t>
            </a:r>
            <a:r>
              <a:rPr lang="zh-CN" altLang="en-US" sz="1600" dirty="0" smtClean="0">
                <a:latin typeface="宋体" pitchFamily="2" charset="-122"/>
                <a:ea typeface="宋体" pitchFamily="2" charset="-122"/>
              </a:rPr>
              <a:t>长连接，连接一旦建立，会话的生命周期就开始了，通过这个连接，客户端通过心跳检测保持会话，向服务器发请求并接受响应，还能接受</a:t>
            </a:r>
            <a:r>
              <a:rPr lang="en-US" altLang="zh-CN" sz="1600" dirty="0" smtClean="0">
                <a:latin typeface="宋体" pitchFamily="2" charset="-122"/>
                <a:ea typeface="宋体" pitchFamily="2" charset="-122"/>
              </a:rPr>
              <a:t>Watcher</a:t>
            </a:r>
            <a:r>
              <a:rPr lang="zh-CN" altLang="en-US" sz="1600" dirty="0" smtClean="0">
                <a:latin typeface="宋体" pitchFamily="2" charset="-122"/>
                <a:ea typeface="宋体" pitchFamily="2" charset="-122"/>
              </a:rPr>
              <a:t>事件。会话在过期时间范围之内，重连依旧有效。</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三、数据节点</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en-US" altLang="zh-CN" sz="1600" dirty="0" err="1" smtClean="0">
                <a:latin typeface="宋体" pitchFamily="2" charset="-122"/>
                <a:ea typeface="宋体" pitchFamily="2" charset="-122"/>
              </a:rPr>
              <a:t>ZooKeeper</a:t>
            </a:r>
            <a:r>
              <a:rPr lang="zh-CN" altLang="en-US" sz="1600" dirty="0" smtClean="0">
                <a:latin typeface="宋体" pitchFamily="2" charset="-122"/>
                <a:ea typeface="宋体" pitchFamily="2" charset="-122"/>
              </a:rPr>
              <a:t>的数据模型是一颗树</a:t>
            </a:r>
            <a:r>
              <a:rPr lang="en-US" altLang="zh-CN" sz="1600" dirty="0" smtClean="0">
                <a:latin typeface="宋体" pitchFamily="2" charset="-122"/>
                <a:ea typeface="宋体" pitchFamily="2" charset="-122"/>
              </a:rPr>
              <a:t>(</a:t>
            </a:r>
            <a:r>
              <a:rPr lang="en-US" altLang="zh-CN" sz="1600" dirty="0" err="1" smtClean="0">
                <a:latin typeface="宋体" pitchFamily="2" charset="-122"/>
                <a:ea typeface="宋体" pitchFamily="2" charset="-122"/>
              </a:rPr>
              <a:t>ZNode</a:t>
            </a:r>
            <a:r>
              <a:rPr lang="en-US" altLang="zh-CN" sz="1600" dirty="0" smtClean="0">
                <a:latin typeface="宋体" pitchFamily="2" charset="-122"/>
                <a:ea typeface="宋体" pitchFamily="2" charset="-122"/>
              </a:rPr>
              <a:t> Tree)</a:t>
            </a:r>
            <a:r>
              <a:rPr lang="zh-CN" altLang="en-US" sz="1600" dirty="0" smtClean="0">
                <a:latin typeface="宋体" pitchFamily="2" charset="-122"/>
                <a:ea typeface="宋体" pitchFamily="2" charset="-122"/>
              </a:rPr>
              <a:t>，每个</a:t>
            </a:r>
            <a:r>
              <a:rPr lang="en-US" altLang="zh-CN" sz="1600" dirty="0" err="1" smtClean="0">
                <a:latin typeface="宋体" pitchFamily="2" charset="-122"/>
                <a:ea typeface="宋体" pitchFamily="2" charset="-122"/>
              </a:rPr>
              <a:t>ZNode</a:t>
            </a:r>
            <a:r>
              <a:rPr lang="zh-CN" altLang="en-US" sz="1600" dirty="0" smtClean="0">
                <a:latin typeface="宋体" pitchFamily="2" charset="-122"/>
                <a:ea typeface="宋体" pitchFamily="2" charset="-122"/>
              </a:rPr>
              <a:t>上都会保存自己的数据内容，还会保存一系列的属性。</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节点类型：临时节点</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生命周期和会话绑定</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、持久节点、顺序节点。</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四、版本</a:t>
            </a:r>
            <a:endParaRPr lang="en-US" altLang="zh-CN" sz="1600" dirty="0" smtClean="0">
              <a:latin typeface="宋体" pitchFamily="2" charset="-122"/>
              <a:ea typeface="宋体" pitchFamily="2" charset="-122"/>
            </a:endParaRPr>
          </a:p>
          <a:p>
            <a:r>
              <a:rPr lang="en-US" altLang="zh-CN" sz="1600" dirty="0">
                <a:latin typeface="宋体" pitchFamily="2" charset="-122"/>
                <a:ea typeface="宋体" pitchFamily="2" charset="-122"/>
              </a:rPr>
              <a:t> </a:t>
            </a:r>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对于每一个</a:t>
            </a:r>
            <a:r>
              <a:rPr lang="en-US" altLang="zh-CN" sz="1600" dirty="0" err="1" smtClean="0">
                <a:latin typeface="宋体" pitchFamily="2" charset="-122"/>
                <a:ea typeface="宋体" pitchFamily="2" charset="-122"/>
              </a:rPr>
              <a:t>ZNode</a:t>
            </a:r>
            <a:r>
              <a:rPr lang="zh-CN" altLang="en-US" sz="1600" dirty="0" smtClean="0">
                <a:latin typeface="宋体" pitchFamily="2" charset="-122"/>
                <a:ea typeface="宋体" pitchFamily="2" charset="-122"/>
              </a:rPr>
              <a:t>，都会维护一个</a:t>
            </a:r>
            <a:r>
              <a:rPr lang="en-US" altLang="zh-CN" sz="1600" dirty="0" smtClean="0">
                <a:latin typeface="宋体" pitchFamily="2" charset="-122"/>
                <a:ea typeface="宋体" pitchFamily="2" charset="-122"/>
              </a:rPr>
              <a:t>Stat</a:t>
            </a:r>
            <a:r>
              <a:rPr lang="zh-CN" altLang="en-US" sz="1600" dirty="0" smtClean="0">
                <a:latin typeface="宋体" pitchFamily="2" charset="-122"/>
                <a:ea typeface="宋体" pitchFamily="2" charset="-122"/>
              </a:rPr>
              <a:t>数据结构记录</a:t>
            </a:r>
            <a:r>
              <a:rPr lang="en-US" altLang="zh-CN" sz="1600" dirty="0" err="1" smtClean="0">
                <a:latin typeface="宋体" pitchFamily="2" charset="-122"/>
                <a:ea typeface="宋体" pitchFamily="2" charset="-122"/>
              </a:rPr>
              <a:t>Znode</a:t>
            </a:r>
            <a:r>
              <a:rPr lang="zh-CN" altLang="en-US" sz="1600" dirty="0" smtClean="0">
                <a:latin typeface="宋体" pitchFamily="2" charset="-122"/>
                <a:ea typeface="宋体" pitchFamily="2" charset="-122"/>
              </a:rPr>
              <a:t>三个数据版本。</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五、</a:t>
            </a:r>
            <a:r>
              <a:rPr lang="en-US" altLang="zh-CN" sz="1600" dirty="0" smtClean="0">
                <a:latin typeface="宋体" pitchFamily="2" charset="-122"/>
                <a:ea typeface="宋体" pitchFamily="2" charset="-122"/>
              </a:rPr>
              <a:t>Watcher</a:t>
            </a:r>
          </a:p>
          <a:p>
            <a:r>
              <a:rPr lang="en-US" altLang="zh-CN" sz="1600" dirty="0">
                <a:latin typeface="宋体" pitchFamily="2" charset="-122"/>
                <a:ea typeface="宋体" pitchFamily="2" charset="-122"/>
              </a:rPr>
              <a:t> </a:t>
            </a:r>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允许用户在指定节点上注册监听，事件触发时，服务器会通知订阅的客户端，这是实现分布式协调服务的重要特性。</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六、</a:t>
            </a:r>
            <a:r>
              <a:rPr lang="en-US" altLang="zh-CN" sz="1600" dirty="0" smtClean="0">
                <a:latin typeface="宋体" pitchFamily="2" charset="-122"/>
                <a:ea typeface="宋体" pitchFamily="2" charset="-122"/>
              </a:rPr>
              <a:t>ACL:</a:t>
            </a:r>
          </a:p>
          <a:p>
            <a:r>
              <a:rPr lang="en-US" altLang="zh-CN" sz="1600" dirty="0">
                <a:latin typeface="宋体" pitchFamily="2" charset="-122"/>
                <a:ea typeface="宋体" pitchFamily="2" charset="-122"/>
              </a:rPr>
              <a:t> </a:t>
            </a:r>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权限控制，包含</a:t>
            </a:r>
            <a:r>
              <a:rPr lang="en-US" altLang="zh-CN" sz="1600" dirty="0" smtClean="0">
                <a:latin typeface="宋体" pitchFamily="2" charset="-122"/>
                <a:ea typeface="宋体" pitchFamily="2" charset="-122"/>
              </a:rPr>
              <a:t>create</a:t>
            </a:r>
            <a:r>
              <a:rPr lang="zh-CN" altLang="en-US" sz="1600" dirty="0" smtClean="0">
                <a:latin typeface="宋体" pitchFamily="2" charset="-122"/>
                <a:ea typeface="宋体" pitchFamily="2" charset="-122"/>
              </a:rPr>
              <a:t>、</a:t>
            </a:r>
            <a:r>
              <a:rPr lang="en-US" altLang="zh-CN" sz="1600" dirty="0" smtClean="0">
                <a:latin typeface="宋体" pitchFamily="2" charset="-122"/>
                <a:ea typeface="宋体" pitchFamily="2" charset="-122"/>
              </a:rPr>
              <a:t>read</a:t>
            </a:r>
            <a:r>
              <a:rPr lang="zh-CN" altLang="en-US" sz="1600" dirty="0" smtClean="0">
                <a:latin typeface="宋体" pitchFamily="2" charset="-122"/>
                <a:ea typeface="宋体" pitchFamily="2" charset="-122"/>
              </a:rPr>
              <a:t>、</a:t>
            </a:r>
            <a:r>
              <a:rPr lang="en-US" altLang="zh-CN" sz="1600" dirty="0" smtClean="0">
                <a:latin typeface="宋体" pitchFamily="2" charset="-122"/>
                <a:ea typeface="宋体" pitchFamily="2" charset="-122"/>
              </a:rPr>
              <a:t>write</a:t>
            </a:r>
            <a:r>
              <a:rPr lang="zh-CN" altLang="en-US" sz="1600" dirty="0" smtClean="0">
                <a:latin typeface="宋体" pitchFamily="2" charset="-122"/>
                <a:ea typeface="宋体" pitchFamily="2" charset="-122"/>
              </a:rPr>
              <a:t>、</a:t>
            </a:r>
            <a:r>
              <a:rPr lang="en-US" altLang="zh-CN" sz="1600" dirty="0" smtClean="0">
                <a:latin typeface="宋体" pitchFamily="2" charset="-122"/>
                <a:ea typeface="宋体" pitchFamily="2" charset="-122"/>
              </a:rPr>
              <a:t>delete</a:t>
            </a:r>
            <a:r>
              <a:rPr lang="zh-CN" altLang="en-US" sz="1600" dirty="0" smtClean="0">
                <a:latin typeface="宋体" pitchFamily="2" charset="-122"/>
                <a:ea typeface="宋体" pitchFamily="2" charset="-122"/>
              </a:rPr>
              <a:t>、</a:t>
            </a:r>
            <a:r>
              <a:rPr lang="en-US" altLang="zh-CN" sz="1600" dirty="0" smtClean="0">
                <a:latin typeface="宋体" pitchFamily="2" charset="-122"/>
                <a:ea typeface="宋体" pitchFamily="2" charset="-122"/>
              </a:rPr>
              <a:t>admin</a:t>
            </a:r>
            <a:r>
              <a:rPr lang="zh-CN" altLang="en-US" sz="1600" dirty="0" smtClean="0">
                <a:latin typeface="宋体" pitchFamily="2" charset="-122"/>
                <a:ea typeface="宋体" pitchFamily="2" charset="-122"/>
              </a:rPr>
              <a:t>五种权限</a:t>
            </a:r>
            <a:endParaRPr lang="en-US" altLang="zh-CN" sz="1600" dirty="0" smtClean="0">
              <a:latin typeface="宋体" pitchFamily="2" charset="-122"/>
              <a:ea typeface="宋体" pitchFamily="2" charset="-122"/>
            </a:endParaRPr>
          </a:p>
        </p:txBody>
      </p:sp>
    </p:spTree>
    <p:extLst>
      <p:ext uri="{BB962C8B-B14F-4D97-AF65-F5344CB8AC3E}">
        <p14:creationId xmlns:p14="http://schemas.microsoft.com/office/powerpoint/2010/main" val="3982105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52120" y="260648"/>
            <a:ext cx="2771801" cy="720725"/>
          </a:xfrm>
        </p:spPr>
        <p:txBody>
          <a:bodyPr/>
          <a:lstStyle/>
          <a:p>
            <a:r>
              <a:rPr lang="en-US" altLang="zh-CN" dirty="0" err="1" smtClean="0">
                <a:latin typeface="宋体" pitchFamily="2" charset="-122"/>
                <a:ea typeface="宋体" pitchFamily="2" charset="-122"/>
              </a:rPr>
              <a:t>ZooKeeper</a:t>
            </a:r>
            <a:r>
              <a:rPr lang="zh-CN" altLang="en-US" dirty="0" smtClean="0">
                <a:latin typeface="宋体" pitchFamily="2" charset="-122"/>
                <a:ea typeface="宋体" pitchFamily="2" charset="-122"/>
              </a:rPr>
              <a:t>介绍</a:t>
            </a:r>
            <a:endParaRPr lang="zh-CN" altLang="en-US" dirty="0">
              <a:latin typeface="宋体" pitchFamily="2" charset="-122"/>
              <a:ea typeface="宋体" pitchFamily="2" charset="-122"/>
            </a:endParaRPr>
          </a:p>
        </p:txBody>
      </p:sp>
      <p:pic>
        <p:nvPicPr>
          <p:cNvPr id="4" name="图片 3"/>
          <p:cNvPicPr>
            <a:picLocks noChangeAspect="1"/>
          </p:cNvPicPr>
          <p:nvPr/>
        </p:nvPicPr>
        <p:blipFill>
          <a:blip r:embed="rId3"/>
          <a:stretch>
            <a:fillRect/>
          </a:stretch>
        </p:blipFill>
        <p:spPr>
          <a:xfrm>
            <a:off x="1043608" y="1340768"/>
            <a:ext cx="6333333" cy="4790476"/>
          </a:xfrm>
          <a:prstGeom prst="rect">
            <a:avLst/>
          </a:prstGeom>
        </p:spPr>
      </p:pic>
      <p:sp>
        <p:nvSpPr>
          <p:cNvPr id="5" name="矩形 4"/>
          <p:cNvSpPr/>
          <p:nvPr/>
        </p:nvSpPr>
        <p:spPr bwMode="auto">
          <a:xfrm>
            <a:off x="1043608" y="1916832"/>
            <a:ext cx="1296144" cy="28803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1600" dirty="0" smtClean="0">
                <a:latin typeface="宋体" panose="02010600030101010101" pitchFamily="2" charset="-122"/>
                <a:ea typeface="宋体" panose="02010600030101010101" pitchFamily="2" charset="-122"/>
              </a:rPr>
              <a:t>持久节点</a:t>
            </a:r>
            <a:endParaRPr lang="zh-CN" altLang="en-US" sz="1600" dirty="0">
              <a:latin typeface="宋体" panose="02010600030101010101" pitchFamily="2" charset="-122"/>
              <a:ea typeface="宋体" panose="02010600030101010101" pitchFamily="2" charset="-122"/>
            </a:endParaRPr>
          </a:p>
        </p:txBody>
      </p:sp>
      <p:sp>
        <p:nvSpPr>
          <p:cNvPr id="7" name="矩形 6"/>
          <p:cNvSpPr/>
          <p:nvPr/>
        </p:nvSpPr>
        <p:spPr bwMode="auto">
          <a:xfrm>
            <a:off x="1043608" y="2276872"/>
            <a:ext cx="1296144" cy="28803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1600" dirty="0">
                <a:latin typeface="宋体" panose="02010600030101010101" pitchFamily="2" charset="-122"/>
                <a:ea typeface="宋体" panose="02010600030101010101" pitchFamily="2" charset="-122"/>
              </a:rPr>
              <a:t>临时</a:t>
            </a:r>
            <a:r>
              <a:rPr lang="zh-CN" altLang="en-US" sz="1600" dirty="0" smtClean="0">
                <a:latin typeface="宋体" panose="02010600030101010101" pitchFamily="2" charset="-122"/>
                <a:ea typeface="宋体" panose="02010600030101010101" pitchFamily="2" charset="-122"/>
              </a:rPr>
              <a:t>节点</a:t>
            </a:r>
            <a:endParaRPr lang="zh-CN" altLang="en-US" sz="1600" dirty="0">
              <a:latin typeface="宋体" panose="02010600030101010101" pitchFamily="2" charset="-122"/>
              <a:ea typeface="宋体" panose="02010600030101010101" pitchFamily="2" charset="-122"/>
            </a:endParaRPr>
          </a:p>
        </p:txBody>
      </p:sp>
      <p:sp>
        <p:nvSpPr>
          <p:cNvPr id="8" name="矩形 7"/>
          <p:cNvSpPr/>
          <p:nvPr/>
        </p:nvSpPr>
        <p:spPr bwMode="auto">
          <a:xfrm>
            <a:off x="1043608" y="2708920"/>
            <a:ext cx="1296144" cy="28803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1600" dirty="0" smtClean="0">
                <a:latin typeface="宋体" panose="02010600030101010101" pitchFamily="2" charset="-122"/>
                <a:ea typeface="宋体" panose="02010600030101010101" pitchFamily="2" charset="-122"/>
              </a:rPr>
              <a:t>持久顺序节点</a:t>
            </a:r>
            <a:endParaRPr lang="zh-CN" altLang="en-US" sz="1600" dirty="0">
              <a:latin typeface="宋体" panose="02010600030101010101" pitchFamily="2" charset="-122"/>
              <a:ea typeface="宋体" panose="02010600030101010101" pitchFamily="2" charset="-122"/>
            </a:endParaRPr>
          </a:p>
        </p:txBody>
      </p:sp>
      <p:sp>
        <p:nvSpPr>
          <p:cNvPr id="9" name="矩形 8"/>
          <p:cNvSpPr/>
          <p:nvPr/>
        </p:nvSpPr>
        <p:spPr bwMode="auto">
          <a:xfrm>
            <a:off x="1043608" y="3140968"/>
            <a:ext cx="1296144" cy="28803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1600" dirty="0" smtClean="0">
                <a:latin typeface="宋体" panose="02010600030101010101" pitchFamily="2" charset="-122"/>
                <a:ea typeface="宋体" panose="02010600030101010101" pitchFamily="2" charset="-122"/>
              </a:rPr>
              <a:t>临时</a:t>
            </a:r>
            <a:r>
              <a:rPr lang="zh-CN" altLang="en-US" sz="1600" dirty="0">
                <a:latin typeface="宋体" panose="02010600030101010101" pitchFamily="2" charset="-122"/>
                <a:ea typeface="宋体" panose="02010600030101010101" pitchFamily="2" charset="-122"/>
              </a:rPr>
              <a:t>顺序</a:t>
            </a:r>
            <a:r>
              <a:rPr lang="zh-CN" altLang="en-US" sz="1600" dirty="0" smtClean="0">
                <a:latin typeface="宋体" panose="02010600030101010101" pitchFamily="2" charset="-122"/>
                <a:ea typeface="宋体" panose="02010600030101010101" pitchFamily="2" charset="-122"/>
              </a:rPr>
              <a:t>节点</a:t>
            </a:r>
            <a:endParaRPr lang="zh-CN" altLang="en-US"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094624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6156176" y="260648"/>
            <a:ext cx="2457996" cy="720725"/>
          </a:xfrm>
        </p:spPr>
        <p:txBody>
          <a:bodyPr/>
          <a:lstStyle/>
          <a:p>
            <a:r>
              <a:rPr lang="zh-CN" altLang="en-US" dirty="0" smtClean="0">
                <a:latin typeface="宋体" pitchFamily="2" charset="-122"/>
                <a:ea typeface="宋体" pitchFamily="2" charset="-122"/>
              </a:rPr>
              <a:t>分布式架构</a:t>
            </a:r>
            <a:endParaRPr lang="zh-CN" altLang="en-US" dirty="0">
              <a:latin typeface="宋体" pitchFamily="2" charset="-122"/>
              <a:ea typeface="宋体" pitchFamily="2" charset="-122"/>
            </a:endParaRPr>
          </a:p>
        </p:txBody>
      </p:sp>
      <p:sp>
        <p:nvSpPr>
          <p:cNvPr id="7" name="流程图: 过程 6"/>
          <p:cNvSpPr/>
          <p:nvPr/>
        </p:nvSpPr>
        <p:spPr bwMode="auto">
          <a:xfrm>
            <a:off x="611560" y="1556792"/>
            <a:ext cx="7344816" cy="2160240"/>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dirty="0">
              <a:latin typeface="宋体" pitchFamily="2" charset="-122"/>
              <a:ea typeface="宋体" pitchFamily="2" charset="-122"/>
            </a:endParaRPr>
          </a:p>
        </p:txBody>
      </p:sp>
      <p:sp>
        <p:nvSpPr>
          <p:cNvPr id="9" name="圆角矩形 8"/>
          <p:cNvSpPr/>
          <p:nvPr/>
        </p:nvSpPr>
        <p:spPr bwMode="auto">
          <a:xfrm>
            <a:off x="827584" y="1340768"/>
            <a:ext cx="2160240" cy="50405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b="1" dirty="0" smtClean="0">
                <a:latin typeface="宋体" pitchFamily="2" charset="-122"/>
                <a:ea typeface="宋体" pitchFamily="2" charset="-122"/>
              </a:rPr>
              <a:t>集中式系统</a:t>
            </a:r>
            <a:endParaRPr lang="zh-CN" altLang="en-US" b="1" dirty="0">
              <a:latin typeface="宋体" pitchFamily="2" charset="-122"/>
              <a:ea typeface="宋体" pitchFamily="2" charset="-122"/>
            </a:endParaRPr>
          </a:p>
        </p:txBody>
      </p:sp>
      <p:sp>
        <p:nvSpPr>
          <p:cNvPr id="11" name="TextBox 10"/>
          <p:cNvSpPr txBox="1"/>
          <p:nvPr/>
        </p:nvSpPr>
        <p:spPr>
          <a:xfrm>
            <a:off x="827584" y="2060848"/>
            <a:ext cx="7200800" cy="1477328"/>
          </a:xfrm>
          <a:prstGeom prst="rect">
            <a:avLst/>
          </a:prstGeom>
          <a:noFill/>
        </p:spPr>
        <p:txBody>
          <a:bodyPr wrap="square" rtlCol="0">
            <a:spAutoFit/>
          </a:bodyPr>
          <a:lstStyle/>
          <a:p>
            <a:r>
              <a:rPr lang="zh-CN" altLang="en-US" dirty="0" smtClean="0">
                <a:latin typeface="宋体" pitchFamily="2" charset="-122"/>
                <a:ea typeface="宋体" pitchFamily="2" charset="-122"/>
              </a:rPr>
              <a:t>    是指由一台或是多台计算机组成的中心节点，数据集中存储于这个中心节点，系统的所有业务单元集中部署在这个中心节点，所有功能均由其集中处理。</a:t>
            </a:r>
            <a:endParaRPr lang="en-US" altLang="zh-CN" dirty="0" smtClean="0">
              <a:latin typeface="宋体" pitchFamily="2" charset="-122"/>
              <a:ea typeface="宋体" pitchFamily="2" charset="-122"/>
            </a:endParaRPr>
          </a:p>
          <a:p>
            <a:r>
              <a:rPr lang="zh-CN" altLang="en-US" dirty="0" smtClean="0">
                <a:latin typeface="宋体" pitchFamily="2" charset="-122"/>
                <a:ea typeface="宋体" pitchFamily="2" charset="-122"/>
              </a:rPr>
              <a:t>    特征：部署结构简单，无需考虑分布式协作问题，单点问题，可扩展性差，主机价格贵。</a:t>
            </a:r>
            <a:endParaRPr lang="en-US" altLang="zh-CN" dirty="0" smtClean="0">
              <a:latin typeface="宋体" pitchFamily="2" charset="-122"/>
              <a:ea typeface="宋体" pitchFamily="2" charset="-122"/>
            </a:endParaRPr>
          </a:p>
        </p:txBody>
      </p:sp>
      <p:sp>
        <p:nvSpPr>
          <p:cNvPr id="12" name="流程图: 过程 11"/>
          <p:cNvSpPr/>
          <p:nvPr/>
        </p:nvSpPr>
        <p:spPr bwMode="auto">
          <a:xfrm>
            <a:off x="611560" y="4293096"/>
            <a:ext cx="7344816" cy="1584176"/>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dirty="0">
              <a:latin typeface="宋体" pitchFamily="2" charset="-122"/>
              <a:ea typeface="宋体" pitchFamily="2" charset="-122"/>
            </a:endParaRPr>
          </a:p>
        </p:txBody>
      </p:sp>
      <p:sp>
        <p:nvSpPr>
          <p:cNvPr id="13" name="圆角矩形 12"/>
          <p:cNvSpPr/>
          <p:nvPr/>
        </p:nvSpPr>
        <p:spPr bwMode="auto">
          <a:xfrm>
            <a:off x="827584" y="4077072"/>
            <a:ext cx="2160240" cy="369641"/>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b="1" dirty="0" smtClean="0">
                <a:latin typeface="宋体" pitchFamily="2" charset="-122"/>
                <a:ea typeface="宋体" pitchFamily="2" charset="-122"/>
              </a:rPr>
              <a:t>分布式系统</a:t>
            </a:r>
            <a:endParaRPr lang="zh-CN" altLang="en-US" b="1" dirty="0">
              <a:latin typeface="宋体" pitchFamily="2" charset="-122"/>
              <a:ea typeface="宋体" pitchFamily="2" charset="-122"/>
            </a:endParaRPr>
          </a:p>
        </p:txBody>
      </p:sp>
      <p:sp>
        <p:nvSpPr>
          <p:cNvPr id="14" name="TextBox 13"/>
          <p:cNvSpPr txBox="1"/>
          <p:nvPr/>
        </p:nvSpPr>
        <p:spPr>
          <a:xfrm>
            <a:off x="827584" y="4581128"/>
            <a:ext cx="7128792" cy="1200329"/>
          </a:xfrm>
          <a:prstGeom prst="rect">
            <a:avLst/>
          </a:prstGeom>
          <a:noFill/>
        </p:spPr>
        <p:txBody>
          <a:bodyPr wrap="square" rtlCol="0">
            <a:spAutoFit/>
          </a:bodyPr>
          <a:lstStyle/>
          <a:p>
            <a:r>
              <a:rPr lang="zh-CN" altLang="en-US" dirty="0" smtClean="0">
                <a:latin typeface="宋体" pitchFamily="2" charset="-122"/>
                <a:ea typeface="宋体" pitchFamily="2" charset="-122"/>
              </a:rPr>
              <a:t>    是一个硬件或是软件组件分布在不同的网络计算机上，彼此之间仅仅通过消息传递进行通讯和协调的系统。</a:t>
            </a:r>
            <a:endParaRPr lang="en-US" altLang="zh-CN" dirty="0" smtClean="0">
              <a:latin typeface="宋体" pitchFamily="2" charset="-122"/>
              <a:ea typeface="宋体" pitchFamily="2" charset="-122"/>
            </a:endParaRPr>
          </a:p>
          <a:p>
            <a:r>
              <a:rPr lang="zh-CN" altLang="en-US" dirty="0" smtClean="0">
                <a:latin typeface="宋体" pitchFamily="2" charset="-122"/>
                <a:ea typeface="宋体" pitchFamily="2" charset="-122"/>
              </a:rPr>
              <a:t>    特征：分布性，对等性，并发性，缺乏全局时钟，故障总是会发生</a:t>
            </a:r>
            <a:endParaRPr lang="en-US" altLang="zh-CN" dirty="0" smtClean="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44208" y="260648"/>
            <a:ext cx="2304257" cy="720725"/>
          </a:xfrm>
        </p:spPr>
        <p:txBody>
          <a:bodyPr/>
          <a:lstStyle/>
          <a:p>
            <a:r>
              <a:rPr lang="zh-CN" altLang="en-US" dirty="0" smtClean="0">
                <a:latin typeface="宋体" pitchFamily="2" charset="-122"/>
                <a:ea typeface="宋体" pitchFamily="2" charset="-122"/>
              </a:rPr>
              <a:t>安装</a:t>
            </a:r>
            <a:endParaRPr lang="zh-CN" altLang="en-US" dirty="0">
              <a:latin typeface="宋体" pitchFamily="2" charset="-122"/>
              <a:ea typeface="宋体" pitchFamily="2" charset="-122"/>
            </a:endParaRPr>
          </a:p>
        </p:txBody>
      </p:sp>
      <p:sp>
        <p:nvSpPr>
          <p:cNvPr id="3" name="TextBox 2"/>
          <p:cNvSpPr txBox="1"/>
          <p:nvPr/>
        </p:nvSpPr>
        <p:spPr>
          <a:xfrm>
            <a:off x="539552" y="1196752"/>
            <a:ext cx="7920880" cy="4770537"/>
          </a:xfrm>
          <a:prstGeom prst="rect">
            <a:avLst/>
          </a:prstGeom>
          <a:noFill/>
        </p:spPr>
        <p:txBody>
          <a:bodyPr wrap="square" rtlCol="0">
            <a:spAutoFit/>
          </a:bodyPr>
          <a:lstStyle/>
          <a:p>
            <a:r>
              <a:rPr lang="zh-CN" altLang="en-US" sz="1600" b="1" dirty="0" smtClean="0">
                <a:latin typeface="宋体" pitchFamily="2" charset="-122"/>
                <a:ea typeface="宋体" pitchFamily="2" charset="-122"/>
              </a:rPr>
              <a:t>操作系统：</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支持主流操作系统，如：</a:t>
            </a:r>
            <a:r>
              <a:rPr lang="en-US" altLang="zh-CN" sz="1600" dirty="0" smtClean="0">
                <a:latin typeface="宋体" pitchFamily="2" charset="-122"/>
                <a:ea typeface="宋体" pitchFamily="2" charset="-122"/>
              </a:rPr>
              <a:t>GUN/Linux</a:t>
            </a:r>
            <a:r>
              <a:rPr lang="zh-CN" altLang="en-US" sz="1600" dirty="0" smtClean="0">
                <a:latin typeface="宋体" pitchFamily="2" charset="-122"/>
                <a:ea typeface="宋体" pitchFamily="2" charset="-122"/>
              </a:rPr>
              <a:t>、</a:t>
            </a:r>
            <a:r>
              <a:rPr lang="en-US" altLang="zh-CN" sz="1600" dirty="0" smtClean="0">
                <a:latin typeface="宋体" pitchFamily="2" charset="-122"/>
                <a:ea typeface="宋体" pitchFamily="2" charset="-122"/>
              </a:rPr>
              <a:t>Sun Solaris</a:t>
            </a:r>
            <a:r>
              <a:rPr lang="zh-CN" altLang="en-US" sz="1600" dirty="0" smtClean="0">
                <a:latin typeface="宋体" pitchFamily="2" charset="-122"/>
                <a:ea typeface="宋体" pitchFamily="2" charset="-122"/>
              </a:rPr>
              <a:t>、</a:t>
            </a:r>
            <a:r>
              <a:rPr lang="en-US" altLang="zh-CN" sz="1600" dirty="0" smtClean="0">
                <a:latin typeface="宋体" pitchFamily="2" charset="-122"/>
                <a:ea typeface="宋体" pitchFamily="2" charset="-122"/>
              </a:rPr>
              <a:t>Windows</a:t>
            </a:r>
            <a:r>
              <a:rPr lang="zh-CN" altLang="en-US" sz="1600" dirty="0" smtClean="0">
                <a:latin typeface="宋体" pitchFamily="2" charset="-122"/>
                <a:ea typeface="宋体" pitchFamily="2" charset="-122"/>
              </a:rPr>
              <a:t>以及</a:t>
            </a:r>
            <a:r>
              <a:rPr lang="en-US" altLang="zh-CN" sz="1600" dirty="0" err="1" smtClean="0">
                <a:latin typeface="宋体" pitchFamily="2" charset="-122"/>
                <a:ea typeface="宋体" pitchFamily="2" charset="-122"/>
              </a:rPr>
              <a:t>MacOSX</a:t>
            </a:r>
            <a:r>
              <a:rPr lang="zh-CN" altLang="en-US" sz="1600" dirty="0" smtClean="0">
                <a:latin typeface="宋体" pitchFamily="2" charset="-122"/>
                <a:ea typeface="宋体" pitchFamily="2" charset="-122"/>
              </a:rPr>
              <a:t>等</a:t>
            </a:r>
            <a:endParaRPr lang="en-US" altLang="zh-CN" sz="1600" dirty="0" smtClean="0">
              <a:latin typeface="宋体" pitchFamily="2" charset="-122"/>
              <a:ea typeface="宋体" pitchFamily="2" charset="-122"/>
            </a:endParaRPr>
          </a:p>
          <a:p>
            <a:r>
              <a:rPr lang="en-US" altLang="zh-CN" sz="1600" b="1" dirty="0" smtClean="0">
                <a:latin typeface="宋体" pitchFamily="2" charset="-122"/>
                <a:ea typeface="宋体" pitchFamily="2" charset="-122"/>
              </a:rPr>
              <a:t>Java</a:t>
            </a:r>
            <a:r>
              <a:rPr lang="zh-CN" altLang="en-US" sz="1600" b="1" dirty="0" smtClean="0">
                <a:latin typeface="宋体" pitchFamily="2" charset="-122"/>
                <a:ea typeface="宋体" pitchFamily="2" charset="-122"/>
              </a:rPr>
              <a:t>环境：</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需要</a:t>
            </a:r>
            <a:r>
              <a:rPr lang="en-US" altLang="zh-CN" sz="1600" dirty="0" smtClean="0">
                <a:latin typeface="宋体" pitchFamily="2" charset="-122"/>
                <a:ea typeface="宋体" pitchFamily="2" charset="-122"/>
              </a:rPr>
              <a:t>jdk1.6</a:t>
            </a:r>
            <a:r>
              <a:rPr lang="zh-CN" altLang="en-US" sz="1600" dirty="0" smtClean="0">
                <a:latin typeface="宋体" pitchFamily="2" charset="-122"/>
                <a:ea typeface="宋体" pitchFamily="2" charset="-122"/>
              </a:rPr>
              <a:t>或以上版本的</a:t>
            </a:r>
            <a:r>
              <a:rPr lang="en-US" altLang="zh-CN" sz="1600" dirty="0" smtClean="0">
                <a:latin typeface="宋体" pitchFamily="2" charset="-122"/>
                <a:ea typeface="宋体" pitchFamily="2" charset="-122"/>
              </a:rPr>
              <a:t>java</a:t>
            </a:r>
          </a:p>
          <a:p>
            <a:r>
              <a:rPr lang="zh-CN" altLang="en-US" sz="1600" b="1" dirty="0" smtClean="0">
                <a:latin typeface="宋体" pitchFamily="2" charset="-122"/>
                <a:ea typeface="宋体" pitchFamily="2" charset="-122"/>
              </a:rPr>
              <a:t>安装模式：</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集群模式 </a:t>
            </a:r>
            <a:r>
              <a:rPr lang="en-US" altLang="zh-CN" sz="1600" dirty="0" smtClean="0">
                <a:latin typeface="宋体" pitchFamily="2" charset="-122"/>
                <a:ea typeface="宋体" pitchFamily="2" charset="-122"/>
              </a:rPr>
              <a:t>&amp;&amp; </a:t>
            </a:r>
            <a:r>
              <a:rPr lang="zh-CN" altLang="en-US" sz="1600" dirty="0" smtClean="0">
                <a:latin typeface="宋体" pitchFamily="2" charset="-122"/>
                <a:ea typeface="宋体" pitchFamily="2" charset="-122"/>
              </a:rPr>
              <a:t>单机模式</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这里介绍使用三台</a:t>
            </a:r>
            <a:r>
              <a:rPr lang="en-US" altLang="zh-CN" sz="1600" dirty="0" smtClean="0">
                <a:latin typeface="宋体" pitchFamily="2" charset="-122"/>
                <a:ea typeface="宋体" pitchFamily="2" charset="-122"/>
              </a:rPr>
              <a:t>Linux</a:t>
            </a:r>
            <a:r>
              <a:rPr lang="zh-CN" altLang="en-US" sz="1600" dirty="0" smtClean="0">
                <a:latin typeface="宋体" pitchFamily="2" charset="-122"/>
                <a:ea typeface="宋体" pitchFamily="2" charset="-122"/>
              </a:rPr>
              <a:t>系统服务器，对</a:t>
            </a:r>
            <a:r>
              <a:rPr lang="en-US" altLang="zh-CN" sz="1600" dirty="0" smtClean="0">
                <a:latin typeface="宋体" pitchFamily="2" charset="-122"/>
                <a:ea typeface="宋体" pitchFamily="2" charset="-122"/>
              </a:rPr>
              <a:t>zookeeper</a:t>
            </a:r>
            <a:r>
              <a:rPr lang="zh-CN" altLang="en-US" sz="1600" dirty="0" smtClean="0">
                <a:latin typeface="宋体" pitchFamily="2" charset="-122"/>
                <a:ea typeface="宋体" pitchFamily="2" charset="-122"/>
              </a:rPr>
              <a:t>进行集群模式部署</a:t>
            </a:r>
            <a:endParaRPr lang="en-US" altLang="zh-CN" sz="1600" dirty="0" smtClean="0">
              <a:latin typeface="宋体" pitchFamily="2" charset="-122"/>
              <a:ea typeface="宋体" pitchFamily="2" charset="-122"/>
            </a:endParaRPr>
          </a:p>
          <a:p>
            <a:r>
              <a:rPr lang="zh-CN" altLang="en-US" sz="1600" b="1" dirty="0" smtClean="0">
                <a:latin typeface="宋体" pitchFamily="2" charset="-122"/>
                <a:ea typeface="宋体" pitchFamily="2" charset="-122"/>
              </a:rPr>
              <a:t>安装步骤：</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1</a:t>
            </a:r>
            <a:r>
              <a:rPr lang="zh-CN" altLang="en-US" sz="1600" dirty="0" smtClean="0">
                <a:latin typeface="宋体" pitchFamily="2" charset="-122"/>
                <a:ea typeface="宋体" pitchFamily="2" charset="-122"/>
              </a:rPr>
              <a:t>、</a:t>
            </a:r>
            <a:r>
              <a:rPr lang="en-US" altLang="zh-CN" sz="1600" dirty="0" smtClean="0">
                <a:latin typeface="宋体" pitchFamily="2" charset="-122"/>
                <a:ea typeface="宋体" pitchFamily="2" charset="-122"/>
              </a:rPr>
              <a:t>zookeeper</a:t>
            </a:r>
            <a:r>
              <a:rPr lang="zh-CN" altLang="en-US" sz="1600" dirty="0" smtClean="0">
                <a:latin typeface="宋体" pitchFamily="2" charset="-122"/>
                <a:ea typeface="宋体" pitchFamily="2" charset="-122"/>
              </a:rPr>
              <a:t>安装包下载</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下载地址：</a:t>
            </a:r>
            <a:r>
              <a:rPr lang="en-US" altLang="zh-CN" sz="1600" dirty="0" smtClean="0">
                <a:latin typeface="宋体" pitchFamily="2" charset="-122"/>
                <a:ea typeface="宋体" pitchFamily="2" charset="-122"/>
              </a:rPr>
              <a:t>http://zookeeper.apache.org/releases.html</a:t>
            </a:r>
          </a:p>
          <a:p>
            <a:r>
              <a:rPr lang="en-US" altLang="zh-CN" sz="1600" dirty="0" smtClean="0">
                <a:latin typeface="宋体" pitchFamily="2" charset="-122"/>
                <a:ea typeface="宋体" pitchFamily="2" charset="-122"/>
              </a:rPr>
              <a:t>    2</a:t>
            </a:r>
            <a:r>
              <a:rPr lang="zh-CN" altLang="en-US" sz="1600" dirty="0" smtClean="0">
                <a:latin typeface="宋体" pitchFamily="2" charset="-122"/>
                <a:ea typeface="宋体" pitchFamily="2" charset="-122"/>
              </a:rPr>
              <a:t>、解压安装包</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创建</a:t>
            </a:r>
            <a:r>
              <a:rPr lang="en-US" altLang="zh-CN" sz="1600" dirty="0" smtClean="0">
                <a:latin typeface="宋体" pitchFamily="2" charset="-122"/>
                <a:ea typeface="宋体" pitchFamily="2" charset="-122"/>
              </a:rPr>
              <a:t>zookeeper</a:t>
            </a:r>
            <a:r>
              <a:rPr lang="zh-CN" altLang="en-US" sz="1600" dirty="0" smtClean="0">
                <a:latin typeface="宋体" pitchFamily="2" charset="-122"/>
                <a:ea typeface="宋体" pitchFamily="2" charset="-122"/>
              </a:rPr>
              <a:t>安装目录，将安装包放入安装目录并解压</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3</a:t>
            </a:r>
            <a:r>
              <a:rPr lang="zh-CN" altLang="en-US" sz="1600" dirty="0" smtClean="0">
                <a:latin typeface="宋体" pitchFamily="2" charset="-122"/>
                <a:ea typeface="宋体" pitchFamily="2" charset="-122"/>
              </a:rPr>
              <a:t>、</a:t>
            </a:r>
            <a:r>
              <a:rPr lang="zh-CN" altLang="en-US" sz="1600" dirty="0">
                <a:latin typeface="宋体" pitchFamily="2" charset="-122"/>
                <a:ea typeface="宋体" pitchFamily="2" charset="-122"/>
              </a:rPr>
              <a:t>在</a:t>
            </a:r>
            <a:r>
              <a:rPr lang="en-US" altLang="zh-CN" sz="1600" dirty="0" err="1" smtClean="0">
                <a:latin typeface="宋体" pitchFamily="2" charset="-122"/>
                <a:ea typeface="宋体" pitchFamily="2" charset="-122"/>
              </a:rPr>
              <a:t>conf</a:t>
            </a:r>
            <a:r>
              <a:rPr lang="zh-CN" altLang="en-US" sz="1600" dirty="0" smtClean="0">
                <a:latin typeface="宋体" pitchFamily="2" charset="-122"/>
                <a:ea typeface="宋体" pitchFamily="2" charset="-122"/>
              </a:rPr>
              <a:t>目录下将</a:t>
            </a:r>
            <a:r>
              <a:rPr lang="en-US" altLang="zh-CN" sz="1600" dirty="0" err="1" smtClean="0">
                <a:latin typeface="宋体" pitchFamily="2" charset="-122"/>
                <a:ea typeface="宋体" pitchFamily="2" charset="-122"/>
              </a:rPr>
              <a:t>zoo_sample.cfg</a:t>
            </a:r>
            <a:r>
              <a:rPr lang="zh-CN" altLang="en-US" sz="1600" dirty="0" smtClean="0">
                <a:latin typeface="宋体" pitchFamily="2" charset="-122"/>
                <a:ea typeface="宋体" pitchFamily="2" charset="-122"/>
              </a:rPr>
              <a:t>重命名为</a:t>
            </a:r>
            <a:r>
              <a:rPr lang="en-US" altLang="zh-CN" sz="1600" dirty="0" err="1" smtClean="0">
                <a:latin typeface="宋体" pitchFamily="2" charset="-122"/>
                <a:ea typeface="宋体" pitchFamily="2" charset="-122"/>
              </a:rPr>
              <a:t>zoo.cfg</a:t>
            </a:r>
            <a:r>
              <a:rPr lang="zh-CN" altLang="en-US" sz="1600" dirty="0" smtClean="0">
                <a:latin typeface="宋体" pitchFamily="2" charset="-122"/>
                <a:ea typeface="宋体" pitchFamily="2" charset="-122"/>
              </a:rPr>
              <a:t>，并配置</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4</a:t>
            </a:r>
            <a:r>
              <a:rPr lang="zh-CN" altLang="en-US" sz="1600" dirty="0" smtClean="0">
                <a:latin typeface="宋体" pitchFamily="2" charset="-122"/>
                <a:ea typeface="宋体" pitchFamily="2" charset="-122"/>
              </a:rPr>
              <a:t>、创建</a:t>
            </a:r>
            <a:r>
              <a:rPr lang="en-US" altLang="zh-CN" sz="1600" dirty="0" err="1" smtClean="0">
                <a:latin typeface="宋体" pitchFamily="2" charset="-122"/>
                <a:ea typeface="宋体" pitchFamily="2" charset="-122"/>
              </a:rPr>
              <a:t>myid</a:t>
            </a:r>
            <a:r>
              <a:rPr lang="zh-CN" altLang="en-US" sz="1600" dirty="0" smtClean="0">
                <a:latin typeface="宋体" pitchFamily="2" charset="-122"/>
                <a:ea typeface="宋体" pitchFamily="2" charset="-122"/>
              </a:rPr>
              <a:t>文件，并且写入集群机器序号</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是一个数字</a:t>
            </a:r>
            <a:r>
              <a:rPr lang="en-US" altLang="zh-CN" sz="1600" dirty="0" smtClean="0">
                <a:latin typeface="宋体" pitchFamily="2" charset="-122"/>
                <a:ea typeface="宋体" pitchFamily="2" charset="-122"/>
              </a:rPr>
              <a:t>)</a:t>
            </a:r>
          </a:p>
          <a:p>
            <a:r>
              <a:rPr lang="en-US" altLang="zh-CN" sz="1600" dirty="0" smtClean="0">
                <a:latin typeface="宋体" pitchFamily="2" charset="-122"/>
                <a:ea typeface="宋体" pitchFamily="2" charset="-122"/>
              </a:rPr>
              <a:t>    5</a:t>
            </a:r>
            <a:r>
              <a:rPr lang="zh-CN" altLang="en-US" sz="1600" dirty="0" smtClean="0">
                <a:latin typeface="宋体" pitchFamily="2" charset="-122"/>
                <a:ea typeface="宋体" pitchFamily="2" charset="-122"/>
              </a:rPr>
              <a:t>、按照相同的步骤为其他机器都配置上</a:t>
            </a:r>
            <a:r>
              <a:rPr lang="en-US" altLang="zh-CN" sz="1600" dirty="0" err="1" smtClean="0">
                <a:latin typeface="宋体" pitchFamily="2" charset="-122"/>
                <a:ea typeface="宋体" pitchFamily="2" charset="-122"/>
              </a:rPr>
              <a:t>zoo.cfg</a:t>
            </a:r>
            <a:r>
              <a:rPr lang="zh-CN" altLang="en-US" sz="1600" dirty="0" smtClean="0">
                <a:latin typeface="宋体" pitchFamily="2" charset="-122"/>
                <a:ea typeface="宋体" pitchFamily="2" charset="-122"/>
              </a:rPr>
              <a:t>和</a:t>
            </a:r>
            <a:r>
              <a:rPr lang="en-US" altLang="zh-CN" sz="1600" dirty="0" err="1" smtClean="0">
                <a:latin typeface="宋体" pitchFamily="2" charset="-122"/>
                <a:ea typeface="宋体" pitchFamily="2" charset="-122"/>
              </a:rPr>
              <a:t>myid</a:t>
            </a:r>
            <a:r>
              <a:rPr lang="zh-CN" altLang="en-US" sz="1600" dirty="0" smtClean="0">
                <a:latin typeface="宋体" pitchFamily="2" charset="-122"/>
                <a:ea typeface="宋体" pitchFamily="2" charset="-122"/>
              </a:rPr>
              <a:t>文件</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6</a:t>
            </a:r>
            <a:r>
              <a:rPr lang="zh-CN" altLang="en-US" sz="1600" dirty="0" smtClean="0">
                <a:latin typeface="宋体" pitchFamily="2" charset="-122"/>
                <a:ea typeface="宋体" pitchFamily="2" charset="-122"/>
              </a:rPr>
              <a:t>、启动服务</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进入安装目录下的</a:t>
            </a:r>
            <a:r>
              <a:rPr lang="en-US" altLang="zh-CN" sz="1600" dirty="0" smtClean="0">
                <a:latin typeface="宋体" pitchFamily="2" charset="-122"/>
                <a:ea typeface="宋体" pitchFamily="2" charset="-122"/>
              </a:rPr>
              <a:t>bin</a:t>
            </a:r>
            <a:r>
              <a:rPr lang="zh-CN" altLang="en-US" sz="1600" dirty="0" smtClean="0">
                <a:latin typeface="宋体" pitchFamily="2" charset="-122"/>
                <a:ea typeface="宋体" pitchFamily="2" charset="-122"/>
              </a:rPr>
              <a:t>目录，执行</a:t>
            </a:r>
            <a:r>
              <a:rPr lang="en-US" altLang="zh-CN" sz="1600" dirty="0" smtClean="0">
                <a:latin typeface="宋体" pitchFamily="2" charset="-122"/>
                <a:ea typeface="宋体" pitchFamily="2" charset="-122"/>
              </a:rPr>
              <a:t>./</a:t>
            </a:r>
            <a:r>
              <a:rPr lang="en-US" altLang="zh-CN" sz="1600" dirty="0" err="1" smtClean="0">
                <a:latin typeface="宋体" pitchFamily="2" charset="-122"/>
                <a:ea typeface="宋体" pitchFamily="2" charset="-122"/>
              </a:rPr>
              <a:t>zkServer.sh</a:t>
            </a:r>
            <a:r>
              <a:rPr lang="en-US" altLang="zh-CN" sz="1600" dirty="0" smtClean="0">
                <a:latin typeface="宋体" pitchFamily="2" charset="-122"/>
                <a:ea typeface="宋体" pitchFamily="2" charset="-122"/>
              </a:rPr>
              <a:t> start</a:t>
            </a:r>
            <a:r>
              <a:rPr lang="zh-CN" altLang="en-US" sz="1600" dirty="0" smtClean="0">
                <a:latin typeface="宋体" pitchFamily="2" charset="-122"/>
                <a:ea typeface="宋体" pitchFamily="2" charset="-122"/>
              </a:rPr>
              <a:t>命令</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7</a:t>
            </a:r>
            <a:r>
              <a:rPr lang="zh-CN" altLang="en-US" sz="1600" dirty="0" smtClean="0">
                <a:latin typeface="宋体" pitchFamily="2" charset="-122"/>
                <a:ea typeface="宋体" pitchFamily="2" charset="-122"/>
              </a:rPr>
              <a:t>、验证服务器</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在</a:t>
            </a:r>
            <a:r>
              <a:rPr lang="en-US" altLang="zh-CN" sz="1600" dirty="0" smtClean="0">
                <a:latin typeface="宋体" pitchFamily="2" charset="-122"/>
                <a:ea typeface="宋体" pitchFamily="2" charset="-122"/>
              </a:rPr>
              <a:t>bin</a:t>
            </a:r>
            <a:r>
              <a:rPr lang="zh-CN" altLang="en-US" sz="1600" dirty="0" smtClean="0">
                <a:latin typeface="宋体" pitchFamily="2" charset="-122"/>
                <a:ea typeface="宋体" pitchFamily="2" charset="-122"/>
              </a:rPr>
              <a:t>目录下执行</a:t>
            </a:r>
            <a:r>
              <a:rPr lang="en-US" altLang="zh-CN" sz="1600" dirty="0" smtClean="0">
                <a:latin typeface="宋体" pitchFamily="2" charset="-122"/>
                <a:ea typeface="宋体" pitchFamily="2" charset="-122"/>
              </a:rPr>
              <a:t>./</a:t>
            </a:r>
            <a:r>
              <a:rPr lang="en-US" altLang="zh-CN" sz="1600" dirty="0" err="1" smtClean="0">
                <a:latin typeface="宋体" pitchFamily="2" charset="-122"/>
                <a:ea typeface="宋体" pitchFamily="2" charset="-122"/>
              </a:rPr>
              <a:t>zkServer.sh</a:t>
            </a:r>
            <a:r>
              <a:rPr lang="en-US" altLang="zh-CN" sz="1600" dirty="0" smtClean="0">
                <a:latin typeface="宋体" pitchFamily="2" charset="-122"/>
                <a:ea typeface="宋体" pitchFamily="2" charset="-122"/>
              </a:rPr>
              <a:t> status</a:t>
            </a:r>
            <a:r>
              <a:rPr lang="zh-CN" altLang="en-US" sz="1600" dirty="0" smtClean="0">
                <a:latin typeface="宋体" pitchFamily="2" charset="-122"/>
                <a:ea typeface="宋体" pitchFamily="2" charset="-122"/>
              </a:rPr>
              <a:t>命令</a:t>
            </a:r>
            <a:endParaRPr lang="zh-CN" altLang="en-US" sz="1600" dirty="0">
              <a:latin typeface="宋体" pitchFamily="2" charset="-122"/>
              <a:ea typeface="宋体" pitchFamily="2" charset="-122"/>
            </a:endParaRPr>
          </a:p>
        </p:txBody>
      </p:sp>
    </p:spTree>
    <p:extLst>
      <p:ext uri="{BB962C8B-B14F-4D97-AF65-F5344CB8AC3E}">
        <p14:creationId xmlns:p14="http://schemas.microsoft.com/office/powerpoint/2010/main" val="2290766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cuments\Tencent Files\992740288\Image\C2C\I~{4T(D6WCTNDQ3B%}79Q$K.jpg"/>
          <p:cNvPicPr>
            <a:picLocks noChangeAspect="1" noChangeArrowheads="1"/>
          </p:cNvPicPr>
          <p:nvPr/>
        </p:nvPicPr>
        <p:blipFill>
          <a:blip r:embed="rId3" cstate="print"/>
          <a:srcRect/>
          <a:stretch>
            <a:fillRect/>
          </a:stretch>
        </p:blipFill>
        <p:spPr bwMode="auto">
          <a:xfrm>
            <a:off x="683568" y="1268760"/>
            <a:ext cx="6947331" cy="4824536"/>
          </a:xfrm>
          <a:prstGeom prst="rect">
            <a:avLst/>
          </a:prstGeom>
          <a:noFill/>
        </p:spPr>
      </p:pic>
      <p:sp>
        <p:nvSpPr>
          <p:cNvPr id="4" name="标题 1"/>
          <p:cNvSpPr>
            <a:spLocks noGrp="1"/>
          </p:cNvSpPr>
          <p:nvPr>
            <p:ph type="title"/>
          </p:nvPr>
        </p:nvSpPr>
        <p:spPr>
          <a:xfrm>
            <a:off x="5868144" y="260648"/>
            <a:ext cx="2304257" cy="720725"/>
          </a:xfrm>
        </p:spPr>
        <p:txBody>
          <a:bodyPr/>
          <a:lstStyle/>
          <a:p>
            <a:r>
              <a:rPr lang="zh-CN" altLang="en-US" dirty="0" smtClean="0">
                <a:latin typeface="宋体" pitchFamily="2" charset="-122"/>
                <a:ea typeface="宋体" pitchFamily="2" charset="-122"/>
              </a:rPr>
              <a:t>配置文件配置</a:t>
            </a:r>
            <a:endParaRPr lang="zh-CN" altLang="en-US" dirty="0">
              <a:latin typeface="宋体" pitchFamily="2" charset="-122"/>
              <a:ea typeface="宋体" pitchFamily="2" charset="-122"/>
            </a:endParaRPr>
          </a:p>
        </p:txBody>
      </p:sp>
    </p:spTree>
    <p:extLst>
      <p:ext uri="{BB962C8B-B14F-4D97-AF65-F5344CB8AC3E}">
        <p14:creationId xmlns:p14="http://schemas.microsoft.com/office/powerpoint/2010/main" val="1114301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012160" y="260648"/>
            <a:ext cx="2304257" cy="720725"/>
          </a:xfrm>
        </p:spPr>
        <p:txBody>
          <a:bodyPr/>
          <a:lstStyle/>
          <a:p>
            <a:r>
              <a:rPr lang="zh-CN" altLang="en-US" dirty="0" smtClean="0">
                <a:latin typeface="宋体" pitchFamily="2" charset="-122"/>
                <a:ea typeface="宋体" pitchFamily="2" charset="-122"/>
              </a:rPr>
              <a:t>客户端脚本</a:t>
            </a:r>
            <a:endParaRPr lang="zh-CN" altLang="en-US" dirty="0">
              <a:latin typeface="宋体" pitchFamily="2" charset="-122"/>
              <a:ea typeface="宋体" pitchFamily="2" charset="-122"/>
            </a:endParaRPr>
          </a:p>
        </p:txBody>
      </p:sp>
      <p:sp>
        <p:nvSpPr>
          <p:cNvPr id="5" name="TextBox 4"/>
          <p:cNvSpPr txBox="1"/>
          <p:nvPr/>
        </p:nvSpPr>
        <p:spPr>
          <a:xfrm>
            <a:off x="539552" y="1268760"/>
            <a:ext cx="7920880" cy="4524315"/>
          </a:xfrm>
          <a:prstGeom prst="rect">
            <a:avLst/>
          </a:prstGeom>
          <a:noFill/>
        </p:spPr>
        <p:txBody>
          <a:bodyPr wrap="square" rtlCol="0">
            <a:spAutoFit/>
          </a:bodyPr>
          <a:lstStyle/>
          <a:p>
            <a:r>
              <a:rPr lang="zh-CN" altLang="en-US" sz="1600" b="1" dirty="0" smtClean="0">
                <a:latin typeface="宋体" pitchFamily="2" charset="-122"/>
                <a:ea typeface="宋体" pitchFamily="2" charset="-122"/>
              </a:rPr>
              <a:t>启动客户端</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在</a:t>
            </a:r>
            <a:r>
              <a:rPr lang="en-US" altLang="zh-CN" sz="1600" dirty="0" smtClean="0">
                <a:latin typeface="宋体" pitchFamily="2" charset="-122"/>
                <a:ea typeface="宋体" pitchFamily="2" charset="-122"/>
              </a:rPr>
              <a:t>bin</a:t>
            </a:r>
            <a:r>
              <a:rPr lang="zh-CN" altLang="en-US" sz="1600" dirty="0" smtClean="0">
                <a:latin typeface="宋体" pitchFamily="2" charset="-122"/>
                <a:ea typeface="宋体" pitchFamily="2" charset="-122"/>
              </a:rPr>
              <a:t>目录下执行启动脚本</a:t>
            </a:r>
            <a:r>
              <a:rPr lang="en-US" altLang="zh-CN" sz="1600" dirty="0" smtClean="0">
                <a:latin typeface="宋体" pitchFamily="2" charset="-122"/>
                <a:ea typeface="宋体" pitchFamily="2" charset="-122"/>
              </a:rPr>
              <a:t>./zkCli.sh</a:t>
            </a:r>
            <a:r>
              <a:rPr lang="zh-CN" altLang="en-US" sz="1600" dirty="0" smtClean="0">
                <a:latin typeface="宋体" pitchFamily="2" charset="-122"/>
                <a:ea typeface="宋体" pitchFamily="2" charset="-122"/>
              </a:rPr>
              <a:t> </a:t>
            </a:r>
            <a:r>
              <a:rPr lang="en-US" altLang="zh-CN" sz="1600" dirty="0">
                <a:latin typeface="宋体" pitchFamily="2" charset="-122"/>
                <a:ea typeface="宋体" pitchFamily="2" charset="-122"/>
              </a:rPr>
              <a:t>-</a:t>
            </a:r>
            <a:r>
              <a:rPr lang="en-US" altLang="zh-CN" sz="1600" dirty="0" smtClean="0">
                <a:latin typeface="宋体" pitchFamily="2" charset="-122"/>
                <a:ea typeface="宋体" pitchFamily="2" charset="-122"/>
              </a:rPr>
              <a:t>server </a:t>
            </a:r>
            <a:r>
              <a:rPr lang="en-US" altLang="zh-CN" sz="1600" dirty="0" err="1" smtClean="0">
                <a:latin typeface="宋体" pitchFamily="2" charset="-122"/>
                <a:ea typeface="宋体" pitchFamily="2" charset="-122"/>
              </a:rPr>
              <a:t>ip:port</a:t>
            </a:r>
            <a:endParaRPr lang="en-US" altLang="zh-CN" sz="1600" dirty="0" smtClean="0">
              <a:latin typeface="宋体" pitchFamily="2" charset="-122"/>
              <a:ea typeface="宋体" pitchFamily="2" charset="-122"/>
            </a:endParaRPr>
          </a:p>
          <a:p>
            <a:endParaRPr lang="en-US" altLang="zh-CN" sz="1600" dirty="0" smtClean="0">
              <a:latin typeface="宋体" pitchFamily="2" charset="-122"/>
              <a:ea typeface="宋体" pitchFamily="2" charset="-122"/>
            </a:endParaRPr>
          </a:p>
          <a:p>
            <a:r>
              <a:rPr lang="zh-CN" altLang="en-US" sz="1600" b="1" dirty="0" smtClean="0">
                <a:latin typeface="宋体" pitchFamily="2" charset="-122"/>
                <a:ea typeface="宋体" pitchFamily="2" charset="-122"/>
              </a:rPr>
              <a:t>使用客户端操作</a:t>
            </a:r>
            <a:r>
              <a:rPr lang="en-US" altLang="zh-CN" sz="1600" b="1" dirty="0" smtClean="0">
                <a:latin typeface="宋体" pitchFamily="2" charset="-122"/>
                <a:ea typeface="宋体" pitchFamily="2" charset="-122"/>
              </a:rPr>
              <a:t>zookeeper</a:t>
            </a:r>
          </a:p>
          <a:p>
            <a:r>
              <a:rPr lang="en-US" altLang="zh-CN" sz="1600" dirty="0" smtClean="0">
                <a:latin typeface="宋体" pitchFamily="2" charset="-122"/>
                <a:ea typeface="宋体" pitchFamily="2" charset="-122"/>
              </a:rPr>
              <a:t>    </a:t>
            </a:r>
            <a:r>
              <a:rPr lang="zh-CN" altLang="en-US" sz="1600" b="1" dirty="0" smtClean="0">
                <a:latin typeface="宋体" pitchFamily="2" charset="-122"/>
                <a:ea typeface="宋体" pitchFamily="2" charset="-122"/>
              </a:rPr>
              <a:t>创建</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create [-s] [-e] path data </a:t>
            </a:r>
            <a:r>
              <a:rPr lang="en-US" altLang="zh-CN" sz="1600" dirty="0" err="1" smtClean="0">
                <a:latin typeface="宋体" pitchFamily="2" charset="-122"/>
                <a:ea typeface="宋体" pitchFamily="2" charset="-122"/>
              </a:rPr>
              <a:t>acl</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-s</a:t>
            </a:r>
            <a:r>
              <a:rPr lang="zh-CN" altLang="en-US" sz="1600" dirty="0" smtClean="0">
                <a:latin typeface="宋体" pitchFamily="2" charset="-122"/>
                <a:ea typeface="宋体" pitchFamily="2" charset="-122"/>
              </a:rPr>
              <a:t>和</a:t>
            </a:r>
            <a:r>
              <a:rPr lang="en-US" altLang="zh-CN" sz="1600" dirty="0" smtClean="0">
                <a:latin typeface="宋体" pitchFamily="2" charset="-122"/>
                <a:ea typeface="宋体" pitchFamily="2" charset="-122"/>
              </a:rPr>
              <a:t>-e</a:t>
            </a:r>
            <a:r>
              <a:rPr lang="zh-CN" altLang="en-US" sz="1600" dirty="0" smtClean="0">
                <a:latin typeface="宋体" pitchFamily="2" charset="-122"/>
                <a:ea typeface="宋体" pitchFamily="2" charset="-122"/>
              </a:rPr>
              <a:t>指定节点的特性：顺序或是临时</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b="1" dirty="0" smtClean="0">
                <a:latin typeface="宋体" pitchFamily="2" charset="-122"/>
                <a:ea typeface="宋体" pitchFamily="2" charset="-122"/>
              </a:rPr>
              <a:t>读取</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en-US" altLang="zh-CN" sz="1600" dirty="0" err="1" smtClean="0">
                <a:latin typeface="宋体" pitchFamily="2" charset="-122"/>
                <a:ea typeface="宋体" pitchFamily="2" charset="-122"/>
              </a:rPr>
              <a:t>ls</a:t>
            </a:r>
            <a:r>
              <a:rPr lang="en-US" altLang="zh-CN" sz="1600" dirty="0" smtClean="0">
                <a:latin typeface="宋体" pitchFamily="2" charset="-122"/>
                <a:ea typeface="宋体" pitchFamily="2" charset="-122"/>
              </a:rPr>
              <a:t> path [watch]</a:t>
            </a: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只能看到指定节点下第一级的所有子节点</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get path [watch]</a:t>
            </a: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获取指定节点下数据内容和属性信息</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b="1" dirty="0" smtClean="0">
                <a:latin typeface="宋体" pitchFamily="2" charset="-122"/>
                <a:ea typeface="宋体" pitchFamily="2" charset="-122"/>
              </a:rPr>
              <a:t>更新</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set path data [version]</a:t>
            </a: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更新指定节点的数据内容</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b="1" dirty="0" smtClean="0">
                <a:latin typeface="宋体" pitchFamily="2" charset="-122"/>
                <a:ea typeface="宋体" pitchFamily="2" charset="-122"/>
              </a:rPr>
              <a:t>删除</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delete path [version]</a:t>
            </a: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删除节点，注：该节点下必须没有子节点才能删除</a:t>
            </a:r>
            <a:endParaRPr lang="en-US" altLang="zh-CN" sz="1600" dirty="0" smtClean="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012160" y="260648"/>
            <a:ext cx="2304257" cy="720725"/>
          </a:xfrm>
        </p:spPr>
        <p:txBody>
          <a:bodyPr/>
          <a:lstStyle/>
          <a:p>
            <a:r>
              <a:rPr lang="en-US" altLang="zh-CN" dirty="0" smtClean="0">
                <a:latin typeface="宋体" pitchFamily="2" charset="-122"/>
                <a:ea typeface="宋体" pitchFamily="2" charset="-122"/>
              </a:rPr>
              <a:t>Java API</a:t>
            </a:r>
            <a:endParaRPr lang="zh-CN" altLang="en-US" dirty="0">
              <a:latin typeface="宋体" pitchFamily="2" charset="-122"/>
              <a:ea typeface="宋体" pitchFamily="2" charset="-122"/>
            </a:endParaRPr>
          </a:p>
        </p:txBody>
      </p:sp>
      <p:sp>
        <p:nvSpPr>
          <p:cNvPr id="5" name="TextBox 4"/>
          <p:cNvSpPr txBox="1"/>
          <p:nvPr/>
        </p:nvSpPr>
        <p:spPr>
          <a:xfrm>
            <a:off x="323528" y="3501008"/>
            <a:ext cx="8208912" cy="2800767"/>
          </a:xfrm>
          <a:prstGeom prst="rect">
            <a:avLst/>
          </a:prstGeom>
          <a:noFill/>
        </p:spPr>
        <p:txBody>
          <a:bodyPr wrap="square" rtlCol="0">
            <a:spAutoFit/>
          </a:bodyPr>
          <a:lstStyle/>
          <a:p>
            <a:r>
              <a:rPr lang="zh-CN" altLang="en-US" sz="1600" dirty="0" smtClean="0">
                <a:latin typeface="宋体" pitchFamily="2" charset="-122"/>
                <a:ea typeface="宋体" pitchFamily="2" charset="-122"/>
              </a:rPr>
              <a:t>● </a:t>
            </a:r>
            <a:r>
              <a:rPr lang="en-US" altLang="zh-CN" sz="1600" b="1" dirty="0" smtClean="0">
                <a:latin typeface="宋体" pitchFamily="2" charset="-122"/>
                <a:ea typeface="宋体" pitchFamily="2" charset="-122"/>
              </a:rPr>
              <a:t>zookeeper</a:t>
            </a:r>
            <a:r>
              <a:rPr lang="zh-CN" altLang="en-US" sz="1600" b="1" dirty="0" smtClean="0">
                <a:latin typeface="宋体" pitchFamily="2" charset="-122"/>
                <a:ea typeface="宋体" pitchFamily="2" charset="-122"/>
              </a:rPr>
              <a:t>原生</a:t>
            </a:r>
            <a:r>
              <a:rPr lang="en-US" altLang="zh-CN" sz="1600" b="1" dirty="0" smtClean="0">
                <a:latin typeface="宋体" pitchFamily="2" charset="-122"/>
                <a:ea typeface="宋体" pitchFamily="2" charset="-122"/>
              </a:rPr>
              <a:t>API</a:t>
            </a:r>
            <a:endParaRPr lang="en-US" altLang="zh-CN" sz="1600" dirty="0" smtClean="0">
              <a:latin typeface="宋体" pitchFamily="2" charset="-122"/>
              <a:ea typeface="宋体" pitchFamily="2" charset="-122"/>
            </a:endParaRPr>
          </a:p>
          <a:p>
            <a:r>
              <a:rPr lang="en-US" altLang="zh-CN" sz="1600" b="1" dirty="0" smtClean="0">
                <a:latin typeface="宋体" pitchFamily="2" charset="-122"/>
                <a:ea typeface="宋体" pitchFamily="2" charset="-122"/>
              </a:rPr>
              <a:t>   </a:t>
            </a:r>
            <a:r>
              <a:rPr lang="en-US" altLang="zh-CN" sz="1600" dirty="0" err="1" smtClean="0">
                <a:latin typeface="宋体" pitchFamily="2" charset="-122"/>
                <a:ea typeface="宋体" pitchFamily="2" charset="-122"/>
              </a:rPr>
              <a:t>api</a:t>
            </a:r>
            <a:r>
              <a:rPr lang="zh-CN" altLang="en-US" sz="1600" dirty="0" smtClean="0">
                <a:latin typeface="宋体" pitchFamily="2" charset="-122"/>
                <a:ea typeface="宋体" pitchFamily="2" charset="-122"/>
              </a:rPr>
              <a:t>偏低层，使用不方便</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 </a:t>
            </a:r>
            <a:r>
              <a:rPr lang="en-US" altLang="zh-CN" sz="1600" b="1" dirty="0" err="1" smtClean="0">
                <a:latin typeface="宋体" pitchFamily="2" charset="-122"/>
                <a:ea typeface="宋体" pitchFamily="2" charset="-122"/>
              </a:rPr>
              <a:t>ZkClient</a:t>
            </a:r>
            <a:endParaRPr lang="en-US" altLang="zh-CN" sz="1600" b="1" dirty="0" smtClean="0">
              <a:latin typeface="宋体" pitchFamily="2" charset="-122"/>
              <a:ea typeface="宋体" pitchFamily="2" charset="-122"/>
            </a:endParaRPr>
          </a:p>
          <a:p>
            <a:r>
              <a:rPr lang="en-US" altLang="zh-CN" sz="1600" b="1" dirty="0" smtClean="0">
                <a:latin typeface="宋体" pitchFamily="2" charset="-122"/>
                <a:ea typeface="宋体" pitchFamily="2" charset="-122"/>
              </a:rPr>
              <a:t>    </a:t>
            </a:r>
            <a:r>
              <a:rPr lang="zh-CN" altLang="en-US" sz="1600" dirty="0" smtClean="0">
                <a:latin typeface="宋体" pitchFamily="2" charset="-122"/>
                <a:ea typeface="宋体" pitchFamily="2" charset="-122"/>
              </a:rPr>
              <a:t>在</a:t>
            </a:r>
            <a:r>
              <a:rPr lang="en-US" altLang="zh-CN" sz="1600" dirty="0" smtClean="0">
                <a:latin typeface="宋体" pitchFamily="2" charset="-122"/>
                <a:ea typeface="宋体" pitchFamily="2" charset="-122"/>
              </a:rPr>
              <a:t>zookeeper</a:t>
            </a:r>
            <a:r>
              <a:rPr lang="zh-CN" altLang="en-US" sz="1600" dirty="0" smtClean="0">
                <a:latin typeface="宋体" pitchFamily="2" charset="-122"/>
                <a:ea typeface="宋体" pitchFamily="2" charset="-122"/>
              </a:rPr>
              <a:t>原生</a:t>
            </a:r>
            <a:r>
              <a:rPr lang="en-US" altLang="zh-CN" sz="1600" dirty="0" smtClean="0">
                <a:latin typeface="宋体" pitchFamily="2" charset="-122"/>
                <a:ea typeface="宋体" pitchFamily="2" charset="-122"/>
              </a:rPr>
              <a:t>API</a:t>
            </a:r>
            <a:r>
              <a:rPr lang="zh-CN" altLang="en-US" sz="1600" dirty="0" smtClean="0">
                <a:latin typeface="宋体" pitchFamily="2" charset="-122"/>
                <a:ea typeface="宋体" pitchFamily="2" charset="-122"/>
              </a:rPr>
              <a:t>接口之上做了封装，实现了诸如</a:t>
            </a:r>
            <a:r>
              <a:rPr lang="en-US" altLang="zh-CN" sz="1600" dirty="0" smtClean="0">
                <a:latin typeface="宋体" pitchFamily="2" charset="-122"/>
                <a:ea typeface="宋体" pitchFamily="2" charset="-122"/>
              </a:rPr>
              <a:t>Session</a:t>
            </a:r>
            <a:r>
              <a:rPr lang="zh-CN" altLang="en-US" sz="1600" dirty="0" smtClean="0">
                <a:latin typeface="宋体" pitchFamily="2" charset="-122"/>
                <a:ea typeface="宋体" pitchFamily="2" charset="-122"/>
              </a:rPr>
              <a:t>超时重试、</a:t>
            </a:r>
            <a:r>
              <a:rPr lang="en-US" altLang="zh-CN" sz="1600" dirty="0" smtClean="0">
                <a:latin typeface="宋体" pitchFamily="2" charset="-122"/>
                <a:ea typeface="宋体" pitchFamily="2" charset="-122"/>
              </a:rPr>
              <a:t>Watcher</a:t>
            </a:r>
            <a:r>
              <a:rPr lang="zh-CN" altLang="en-US" sz="1600" dirty="0" smtClean="0">
                <a:latin typeface="宋体" pitchFamily="2" charset="-122"/>
                <a:ea typeface="宋体" pitchFamily="2" charset="-122"/>
              </a:rPr>
              <a:t>反复注册等功能，是一个更加易用的</a:t>
            </a:r>
            <a:r>
              <a:rPr lang="en-US" altLang="zh-CN" sz="1600" dirty="0" err="1" smtClean="0">
                <a:latin typeface="宋体" pitchFamily="2" charset="-122"/>
                <a:ea typeface="宋体" pitchFamily="2" charset="-122"/>
              </a:rPr>
              <a:t>ZooKeeper</a:t>
            </a:r>
            <a:r>
              <a:rPr lang="zh-CN" altLang="en-US" sz="1600" dirty="0" smtClean="0">
                <a:latin typeface="宋体" pitchFamily="2" charset="-122"/>
                <a:ea typeface="宋体" pitchFamily="2" charset="-122"/>
              </a:rPr>
              <a:t>客户端</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 </a:t>
            </a:r>
            <a:r>
              <a:rPr lang="en-US" altLang="zh-CN" sz="1600" b="1" dirty="0" smtClean="0">
                <a:latin typeface="宋体" pitchFamily="2" charset="-122"/>
                <a:ea typeface="宋体" pitchFamily="2" charset="-122"/>
              </a:rPr>
              <a:t>Curator</a:t>
            </a:r>
          </a:p>
          <a:p>
            <a:r>
              <a:rPr lang="en-US" altLang="zh-CN" sz="1600" b="1" dirty="0" smtClean="0">
                <a:latin typeface="宋体" pitchFamily="2" charset="-122"/>
                <a:ea typeface="宋体" pitchFamily="2" charset="-122"/>
              </a:rPr>
              <a:t>    </a:t>
            </a:r>
            <a:r>
              <a:rPr lang="zh-CN" altLang="en-US" sz="1600" dirty="0" smtClean="0">
                <a:latin typeface="宋体" pitchFamily="2" charset="-122"/>
                <a:ea typeface="宋体" pitchFamily="2" charset="-122"/>
              </a:rPr>
              <a:t>对</a:t>
            </a:r>
            <a:r>
              <a:rPr lang="en-US" altLang="zh-CN" sz="1600" dirty="0" smtClean="0">
                <a:latin typeface="宋体" pitchFamily="2" charset="-122"/>
                <a:ea typeface="宋体" pitchFamily="2" charset="-122"/>
              </a:rPr>
              <a:t>zookeeper</a:t>
            </a:r>
            <a:r>
              <a:rPr lang="zh-CN" altLang="en-US" sz="1600" dirty="0" smtClean="0">
                <a:latin typeface="宋体" pitchFamily="2" charset="-122"/>
                <a:ea typeface="宋体" pitchFamily="2" charset="-122"/>
              </a:rPr>
              <a:t>原生</a:t>
            </a:r>
            <a:r>
              <a:rPr lang="en-US" altLang="zh-CN" sz="1600" dirty="0" smtClean="0">
                <a:latin typeface="宋体" pitchFamily="2" charset="-122"/>
                <a:ea typeface="宋体" pitchFamily="2" charset="-122"/>
              </a:rPr>
              <a:t>API</a:t>
            </a:r>
            <a:r>
              <a:rPr lang="zh-CN" altLang="en-US" sz="1600" dirty="0" smtClean="0">
                <a:latin typeface="宋体" pitchFamily="2" charset="-122"/>
                <a:ea typeface="宋体" pitchFamily="2" charset="-122"/>
              </a:rPr>
              <a:t>进行封装，提供了一套易用性和可读性更强的</a:t>
            </a:r>
            <a:r>
              <a:rPr lang="en-US" altLang="zh-CN" sz="1600" dirty="0" smtClean="0">
                <a:latin typeface="宋体" pitchFamily="2" charset="-122"/>
                <a:ea typeface="宋体" pitchFamily="2" charset="-122"/>
              </a:rPr>
              <a:t>Fluent</a:t>
            </a:r>
            <a:r>
              <a:rPr lang="zh-CN" altLang="en-US" sz="1600" dirty="0" smtClean="0">
                <a:latin typeface="宋体" pitchFamily="2" charset="-122"/>
                <a:ea typeface="宋体" pitchFamily="2" charset="-122"/>
              </a:rPr>
              <a:t>风格的客户端</a:t>
            </a:r>
            <a:r>
              <a:rPr lang="en-US" altLang="zh-CN" sz="1600" dirty="0" smtClean="0">
                <a:latin typeface="宋体" pitchFamily="2" charset="-122"/>
                <a:ea typeface="宋体" pitchFamily="2" charset="-122"/>
              </a:rPr>
              <a:t>API</a:t>
            </a:r>
          </a:p>
          <a:p>
            <a:r>
              <a:rPr lang="en-US" altLang="zh-CN" sz="1600" dirty="0" smtClean="0">
                <a:latin typeface="宋体" pitchFamily="2" charset="-122"/>
                <a:ea typeface="宋体" pitchFamily="2" charset="-122"/>
              </a:rPr>
              <a:t>    Curator</a:t>
            </a:r>
            <a:r>
              <a:rPr lang="zh-CN" altLang="en-US" sz="1600" dirty="0" smtClean="0">
                <a:latin typeface="宋体" pitchFamily="2" charset="-122"/>
                <a:ea typeface="宋体" pitchFamily="2" charset="-122"/>
              </a:rPr>
              <a:t>还提供了</a:t>
            </a:r>
            <a:r>
              <a:rPr lang="en-US" altLang="zh-CN" sz="1600" dirty="0" err="1" smtClean="0">
                <a:latin typeface="宋体" pitchFamily="2" charset="-122"/>
                <a:ea typeface="宋体" pitchFamily="2" charset="-122"/>
              </a:rPr>
              <a:t>ZooKeeper</a:t>
            </a:r>
            <a:r>
              <a:rPr lang="zh-CN" altLang="en-US" sz="1600" dirty="0" smtClean="0">
                <a:latin typeface="宋体" pitchFamily="2" charset="-122"/>
                <a:ea typeface="宋体" pitchFamily="2" charset="-122"/>
              </a:rPr>
              <a:t>各种使用场景的封装</a:t>
            </a:r>
            <a:r>
              <a:rPr lang="en-US" altLang="zh-CN" sz="1600" dirty="0" smtClean="0">
                <a:latin typeface="宋体" pitchFamily="2" charset="-122"/>
                <a:ea typeface="宋体" pitchFamily="2" charset="-122"/>
              </a:rPr>
              <a:t>(Master</a:t>
            </a:r>
            <a:r>
              <a:rPr lang="zh-CN" altLang="en-US" sz="1600" dirty="0" smtClean="0">
                <a:latin typeface="宋体" pitchFamily="2" charset="-122"/>
                <a:ea typeface="宋体" pitchFamily="2" charset="-122"/>
              </a:rPr>
              <a:t>选举、共享锁、分布式计数器等</a:t>
            </a:r>
            <a:r>
              <a:rPr lang="en-US" altLang="zh-CN" sz="1600" dirty="0" smtClean="0">
                <a:latin typeface="宋体" pitchFamily="2" charset="-122"/>
                <a:ea typeface="宋体" pitchFamily="2" charset="-122"/>
              </a:rPr>
              <a:t>)</a:t>
            </a:r>
          </a:p>
          <a:p>
            <a:r>
              <a:rPr lang="en-US" altLang="zh-CN" sz="1600" b="1" dirty="0" smtClean="0">
                <a:latin typeface="宋体" pitchFamily="2" charset="-122"/>
                <a:ea typeface="宋体" pitchFamily="2" charset="-122"/>
              </a:rPr>
              <a:t>   </a:t>
            </a:r>
          </a:p>
        </p:txBody>
      </p:sp>
      <p:graphicFrame>
        <p:nvGraphicFramePr>
          <p:cNvPr id="26" name="图示 25"/>
          <p:cNvGraphicFramePr/>
          <p:nvPr/>
        </p:nvGraphicFramePr>
        <p:xfrm>
          <a:off x="1835696" y="980727"/>
          <a:ext cx="4536504" cy="2412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0100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012160" y="260648"/>
            <a:ext cx="2304257" cy="720725"/>
          </a:xfrm>
        </p:spPr>
        <p:txBody>
          <a:bodyPr/>
          <a:lstStyle/>
          <a:p>
            <a:r>
              <a:rPr lang="en-US" altLang="zh-CN" dirty="0" smtClean="0">
                <a:latin typeface="宋体" pitchFamily="2" charset="-122"/>
                <a:ea typeface="宋体" pitchFamily="2" charset="-122"/>
              </a:rPr>
              <a:t>maven</a:t>
            </a:r>
            <a:r>
              <a:rPr lang="zh-CN" altLang="en-US" dirty="0" smtClean="0">
                <a:latin typeface="宋体" pitchFamily="2" charset="-122"/>
                <a:ea typeface="宋体" pitchFamily="2" charset="-122"/>
              </a:rPr>
              <a:t>依赖</a:t>
            </a:r>
            <a:endParaRPr lang="zh-CN" altLang="en-US" dirty="0">
              <a:latin typeface="宋体" pitchFamily="2" charset="-122"/>
              <a:ea typeface="宋体" pitchFamily="2" charset="-122"/>
            </a:endParaRPr>
          </a:p>
        </p:txBody>
      </p:sp>
      <p:sp>
        <p:nvSpPr>
          <p:cNvPr id="5" name="TextBox 4"/>
          <p:cNvSpPr txBox="1"/>
          <p:nvPr/>
        </p:nvSpPr>
        <p:spPr>
          <a:xfrm>
            <a:off x="539552" y="1268760"/>
            <a:ext cx="7920880" cy="4524315"/>
          </a:xfrm>
          <a:prstGeom prst="rect">
            <a:avLst/>
          </a:prstGeom>
          <a:noFill/>
        </p:spPr>
        <p:txBody>
          <a:bodyPr wrap="square" rtlCol="0">
            <a:spAutoFit/>
          </a:bodyPr>
          <a:lstStyle/>
          <a:p>
            <a:r>
              <a:rPr lang="en-US" altLang="zh-CN" sz="1600" b="1" dirty="0" smtClean="0">
                <a:latin typeface="宋体" pitchFamily="2" charset="-122"/>
                <a:ea typeface="宋体" pitchFamily="2" charset="-122"/>
              </a:rPr>
              <a:t>zookeeper</a:t>
            </a:r>
            <a:r>
              <a:rPr lang="zh-CN" altLang="en-US" sz="1600" b="1" dirty="0" smtClean="0">
                <a:latin typeface="宋体" pitchFamily="2" charset="-122"/>
                <a:ea typeface="宋体" pitchFamily="2" charset="-122"/>
              </a:rPr>
              <a:t>原生</a:t>
            </a:r>
            <a:r>
              <a:rPr lang="en-US" altLang="zh-CN" sz="1600" b="1" dirty="0" smtClean="0">
                <a:latin typeface="宋体" pitchFamily="2" charset="-122"/>
                <a:ea typeface="宋体" pitchFamily="2" charset="-122"/>
              </a:rPr>
              <a:t>API</a:t>
            </a:r>
            <a:endParaRPr lang="en-US" altLang="zh-CN" sz="1600" dirty="0" smtClean="0">
              <a:latin typeface="宋体" pitchFamily="2" charset="-122"/>
              <a:ea typeface="宋体" pitchFamily="2" charset="-122"/>
            </a:endParaRPr>
          </a:p>
          <a:p>
            <a:pPr lvl="1"/>
            <a:r>
              <a:rPr lang="en-US" altLang="zh-CN" sz="1200" dirty="0" smtClean="0">
                <a:latin typeface="宋体" pitchFamily="2" charset="-122"/>
                <a:ea typeface="宋体" pitchFamily="2" charset="-122"/>
              </a:rPr>
              <a:t>&lt;dependency&gt;</a:t>
            </a:r>
            <a:br>
              <a:rPr lang="en-US" altLang="zh-CN" sz="1200" dirty="0" smtClean="0">
                <a:latin typeface="宋体" pitchFamily="2" charset="-122"/>
                <a:ea typeface="宋体" pitchFamily="2" charset="-122"/>
              </a:rPr>
            </a:br>
            <a:r>
              <a:rPr lang="en-US" altLang="zh-CN" sz="1200" dirty="0" smtClean="0">
                <a:latin typeface="宋体" pitchFamily="2" charset="-122"/>
                <a:ea typeface="宋体" pitchFamily="2" charset="-122"/>
              </a:rPr>
              <a:t>   &lt;</a:t>
            </a:r>
            <a:r>
              <a:rPr lang="en-US" altLang="zh-CN" sz="1200" dirty="0" err="1" smtClean="0">
                <a:latin typeface="宋体" pitchFamily="2" charset="-122"/>
                <a:ea typeface="宋体" pitchFamily="2" charset="-122"/>
              </a:rPr>
              <a:t>groupId</a:t>
            </a:r>
            <a:r>
              <a:rPr lang="en-US" altLang="zh-CN" sz="1200" dirty="0" smtClean="0">
                <a:latin typeface="宋体" pitchFamily="2" charset="-122"/>
                <a:ea typeface="宋体" pitchFamily="2" charset="-122"/>
              </a:rPr>
              <a:t>&gt;</a:t>
            </a:r>
            <a:r>
              <a:rPr lang="en-US" altLang="zh-CN" sz="1200" dirty="0" err="1" smtClean="0">
                <a:latin typeface="宋体" pitchFamily="2" charset="-122"/>
                <a:ea typeface="宋体" pitchFamily="2" charset="-122"/>
              </a:rPr>
              <a:t>org.apache.zookeeper</a:t>
            </a:r>
            <a:r>
              <a:rPr lang="en-US" altLang="zh-CN" sz="1200" dirty="0" smtClean="0">
                <a:latin typeface="宋体" pitchFamily="2" charset="-122"/>
                <a:ea typeface="宋体" pitchFamily="2" charset="-122"/>
              </a:rPr>
              <a:t>&lt;/</a:t>
            </a:r>
            <a:r>
              <a:rPr lang="en-US" altLang="zh-CN" sz="1200" dirty="0" err="1" smtClean="0">
                <a:latin typeface="宋体" pitchFamily="2" charset="-122"/>
                <a:ea typeface="宋体" pitchFamily="2" charset="-122"/>
              </a:rPr>
              <a:t>groupId</a:t>
            </a:r>
            <a:r>
              <a:rPr lang="en-US" altLang="zh-CN" sz="1200" dirty="0" smtClean="0">
                <a:latin typeface="宋体" pitchFamily="2" charset="-122"/>
                <a:ea typeface="宋体" pitchFamily="2" charset="-122"/>
              </a:rPr>
              <a:t>&gt;</a:t>
            </a:r>
            <a:br>
              <a:rPr lang="en-US" altLang="zh-CN" sz="1200" dirty="0" smtClean="0">
                <a:latin typeface="宋体" pitchFamily="2" charset="-122"/>
                <a:ea typeface="宋体" pitchFamily="2" charset="-122"/>
              </a:rPr>
            </a:br>
            <a:r>
              <a:rPr lang="en-US" altLang="zh-CN" sz="1200" dirty="0" smtClean="0">
                <a:latin typeface="宋体" pitchFamily="2" charset="-122"/>
                <a:ea typeface="宋体" pitchFamily="2" charset="-122"/>
              </a:rPr>
              <a:t>   &lt;</a:t>
            </a:r>
            <a:r>
              <a:rPr lang="en-US" altLang="zh-CN" sz="1200" dirty="0" err="1" smtClean="0">
                <a:latin typeface="宋体" pitchFamily="2" charset="-122"/>
                <a:ea typeface="宋体" pitchFamily="2" charset="-122"/>
              </a:rPr>
              <a:t>artifactId</a:t>
            </a:r>
            <a:r>
              <a:rPr lang="en-US" altLang="zh-CN" sz="1200" dirty="0" smtClean="0">
                <a:latin typeface="宋体" pitchFamily="2" charset="-122"/>
                <a:ea typeface="宋体" pitchFamily="2" charset="-122"/>
              </a:rPr>
              <a:t>&gt;zookeeper&lt;/</a:t>
            </a:r>
            <a:r>
              <a:rPr lang="en-US" altLang="zh-CN" sz="1200" dirty="0" err="1" smtClean="0">
                <a:latin typeface="宋体" pitchFamily="2" charset="-122"/>
                <a:ea typeface="宋体" pitchFamily="2" charset="-122"/>
              </a:rPr>
              <a:t>artifactId</a:t>
            </a:r>
            <a:r>
              <a:rPr lang="en-US" altLang="zh-CN" sz="1200" dirty="0" smtClean="0">
                <a:latin typeface="宋体" pitchFamily="2" charset="-122"/>
                <a:ea typeface="宋体" pitchFamily="2" charset="-122"/>
              </a:rPr>
              <a:t>&gt;</a:t>
            </a:r>
            <a:br>
              <a:rPr lang="en-US" altLang="zh-CN" sz="1200" dirty="0" smtClean="0">
                <a:latin typeface="宋体" pitchFamily="2" charset="-122"/>
                <a:ea typeface="宋体" pitchFamily="2" charset="-122"/>
              </a:rPr>
            </a:br>
            <a:r>
              <a:rPr lang="en-US" altLang="zh-CN" sz="1200" dirty="0" smtClean="0">
                <a:latin typeface="宋体" pitchFamily="2" charset="-122"/>
                <a:ea typeface="宋体" pitchFamily="2" charset="-122"/>
              </a:rPr>
              <a:t>   &lt;version&gt;${</a:t>
            </a:r>
            <a:r>
              <a:rPr lang="en-US" altLang="zh-CN" sz="1200" dirty="0" err="1" smtClean="0">
                <a:latin typeface="宋体" pitchFamily="2" charset="-122"/>
                <a:ea typeface="宋体" pitchFamily="2" charset="-122"/>
              </a:rPr>
              <a:t>zookeeper.version</a:t>
            </a:r>
            <a:r>
              <a:rPr lang="en-US" altLang="zh-CN" sz="1200" dirty="0" smtClean="0">
                <a:latin typeface="宋体" pitchFamily="2" charset="-122"/>
                <a:ea typeface="宋体" pitchFamily="2" charset="-122"/>
              </a:rPr>
              <a:t>}&lt;/version&gt;</a:t>
            </a:r>
            <a:br>
              <a:rPr lang="en-US" altLang="zh-CN" sz="1200" dirty="0" smtClean="0">
                <a:latin typeface="宋体" pitchFamily="2" charset="-122"/>
                <a:ea typeface="宋体" pitchFamily="2" charset="-122"/>
              </a:rPr>
            </a:br>
            <a:r>
              <a:rPr lang="en-US" altLang="zh-CN" sz="1200" dirty="0" smtClean="0">
                <a:latin typeface="宋体" pitchFamily="2" charset="-122"/>
                <a:ea typeface="宋体" pitchFamily="2" charset="-122"/>
              </a:rPr>
              <a:t>&lt;/dependency&gt;</a:t>
            </a:r>
          </a:p>
          <a:p>
            <a:r>
              <a:rPr lang="en-US" altLang="zh-CN" sz="1600" b="1" dirty="0" err="1" smtClean="0">
                <a:latin typeface="宋体" pitchFamily="2" charset="-122"/>
                <a:ea typeface="宋体" pitchFamily="2" charset="-122"/>
              </a:rPr>
              <a:t>ZkClient</a:t>
            </a:r>
            <a:endParaRPr lang="en-US" altLang="zh-CN" sz="1600" b="1" dirty="0" smtClean="0">
              <a:latin typeface="宋体" pitchFamily="2" charset="-122"/>
              <a:ea typeface="宋体" pitchFamily="2" charset="-122"/>
            </a:endParaRPr>
          </a:p>
          <a:p>
            <a:pPr lvl="1"/>
            <a:r>
              <a:rPr lang="en-US" altLang="zh-CN" sz="1200" dirty="0" smtClean="0">
                <a:latin typeface="宋体" pitchFamily="2" charset="-122"/>
                <a:ea typeface="宋体" pitchFamily="2" charset="-122"/>
              </a:rPr>
              <a:t> &lt;dependency&gt;</a:t>
            </a:r>
            <a:br>
              <a:rPr lang="en-US" altLang="zh-CN" sz="1200" dirty="0" smtClean="0">
                <a:latin typeface="宋体" pitchFamily="2" charset="-122"/>
                <a:ea typeface="宋体" pitchFamily="2" charset="-122"/>
              </a:rPr>
            </a:br>
            <a:r>
              <a:rPr lang="en-US" altLang="zh-CN" sz="1200" dirty="0" smtClean="0">
                <a:latin typeface="宋体" pitchFamily="2" charset="-122"/>
                <a:ea typeface="宋体" pitchFamily="2" charset="-122"/>
              </a:rPr>
              <a:t>   &lt;</a:t>
            </a:r>
            <a:r>
              <a:rPr lang="en-US" altLang="zh-CN" sz="1200" dirty="0" err="1" smtClean="0">
                <a:latin typeface="宋体" pitchFamily="2" charset="-122"/>
                <a:ea typeface="宋体" pitchFamily="2" charset="-122"/>
              </a:rPr>
              <a:t>groupId</a:t>
            </a:r>
            <a:r>
              <a:rPr lang="en-US" altLang="zh-CN" sz="1200" dirty="0" smtClean="0">
                <a:latin typeface="宋体" pitchFamily="2" charset="-122"/>
                <a:ea typeface="宋体" pitchFamily="2" charset="-122"/>
              </a:rPr>
              <a:t>&gt;</a:t>
            </a:r>
            <a:r>
              <a:rPr lang="en-US" altLang="zh-CN" sz="1200" dirty="0" err="1" smtClean="0">
                <a:latin typeface="宋体" pitchFamily="2" charset="-122"/>
                <a:ea typeface="宋体" pitchFamily="2" charset="-122"/>
              </a:rPr>
              <a:t>com.github.sgroschupf</a:t>
            </a:r>
            <a:r>
              <a:rPr lang="en-US" altLang="zh-CN" sz="1200" dirty="0" smtClean="0">
                <a:latin typeface="宋体" pitchFamily="2" charset="-122"/>
                <a:ea typeface="宋体" pitchFamily="2" charset="-122"/>
              </a:rPr>
              <a:t>&lt;/</a:t>
            </a:r>
            <a:r>
              <a:rPr lang="en-US" altLang="zh-CN" sz="1200" dirty="0" err="1" smtClean="0">
                <a:latin typeface="宋体" pitchFamily="2" charset="-122"/>
                <a:ea typeface="宋体" pitchFamily="2" charset="-122"/>
              </a:rPr>
              <a:t>groupId</a:t>
            </a:r>
            <a:r>
              <a:rPr lang="en-US" altLang="zh-CN" sz="1200" dirty="0" smtClean="0">
                <a:latin typeface="宋体" pitchFamily="2" charset="-122"/>
                <a:ea typeface="宋体" pitchFamily="2" charset="-122"/>
              </a:rPr>
              <a:t>&gt;</a:t>
            </a:r>
            <a:br>
              <a:rPr lang="en-US" altLang="zh-CN" sz="1200" dirty="0" smtClean="0">
                <a:latin typeface="宋体" pitchFamily="2" charset="-122"/>
                <a:ea typeface="宋体" pitchFamily="2" charset="-122"/>
              </a:rPr>
            </a:br>
            <a:r>
              <a:rPr lang="en-US" altLang="zh-CN" sz="1200" dirty="0" smtClean="0">
                <a:latin typeface="宋体" pitchFamily="2" charset="-122"/>
                <a:ea typeface="宋体" pitchFamily="2" charset="-122"/>
              </a:rPr>
              <a:t>   &lt;</a:t>
            </a:r>
            <a:r>
              <a:rPr lang="en-US" altLang="zh-CN" sz="1200" dirty="0" err="1" smtClean="0">
                <a:latin typeface="宋体" pitchFamily="2" charset="-122"/>
                <a:ea typeface="宋体" pitchFamily="2" charset="-122"/>
              </a:rPr>
              <a:t>artifactId</a:t>
            </a:r>
            <a:r>
              <a:rPr lang="en-US" altLang="zh-CN" sz="1200" dirty="0" smtClean="0">
                <a:latin typeface="宋体" pitchFamily="2" charset="-122"/>
                <a:ea typeface="宋体" pitchFamily="2" charset="-122"/>
              </a:rPr>
              <a:t>&gt;</a:t>
            </a:r>
            <a:r>
              <a:rPr lang="en-US" altLang="zh-CN" sz="1200" dirty="0" err="1" smtClean="0">
                <a:latin typeface="宋体" pitchFamily="2" charset="-122"/>
                <a:ea typeface="宋体" pitchFamily="2" charset="-122"/>
              </a:rPr>
              <a:t>zkclient</a:t>
            </a:r>
            <a:r>
              <a:rPr lang="en-US" altLang="zh-CN" sz="1200" dirty="0" smtClean="0">
                <a:latin typeface="宋体" pitchFamily="2" charset="-122"/>
                <a:ea typeface="宋体" pitchFamily="2" charset="-122"/>
              </a:rPr>
              <a:t>&lt;/</a:t>
            </a:r>
            <a:r>
              <a:rPr lang="en-US" altLang="zh-CN" sz="1200" dirty="0" err="1" smtClean="0">
                <a:latin typeface="宋体" pitchFamily="2" charset="-122"/>
                <a:ea typeface="宋体" pitchFamily="2" charset="-122"/>
              </a:rPr>
              <a:t>artifactId</a:t>
            </a:r>
            <a:r>
              <a:rPr lang="en-US" altLang="zh-CN" sz="1200" dirty="0" smtClean="0">
                <a:latin typeface="宋体" pitchFamily="2" charset="-122"/>
                <a:ea typeface="宋体" pitchFamily="2" charset="-122"/>
              </a:rPr>
              <a:t>&gt;</a:t>
            </a:r>
            <a:br>
              <a:rPr lang="en-US" altLang="zh-CN" sz="1200" dirty="0" smtClean="0">
                <a:latin typeface="宋体" pitchFamily="2" charset="-122"/>
                <a:ea typeface="宋体" pitchFamily="2" charset="-122"/>
              </a:rPr>
            </a:br>
            <a:r>
              <a:rPr lang="en-US" altLang="zh-CN" sz="1200" dirty="0" smtClean="0">
                <a:latin typeface="宋体" pitchFamily="2" charset="-122"/>
                <a:ea typeface="宋体" pitchFamily="2" charset="-122"/>
              </a:rPr>
              <a:t>   &lt;version&gt;0.1&lt;/version&gt;</a:t>
            </a:r>
            <a:br>
              <a:rPr lang="en-US" altLang="zh-CN" sz="1200" dirty="0" smtClean="0">
                <a:latin typeface="宋体" pitchFamily="2" charset="-122"/>
                <a:ea typeface="宋体" pitchFamily="2" charset="-122"/>
              </a:rPr>
            </a:br>
            <a:r>
              <a:rPr lang="en-US" altLang="zh-CN" sz="1200" dirty="0" smtClean="0">
                <a:latin typeface="宋体" pitchFamily="2" charset="-122"/>
                <a:ea typeface="宋体" pitchFamily="2" charset="-122"/>
              </a:rPr>
              <a:t>&lt;/dependency&gt;</a:t>
            </a:r>
          </a:p>
          <a:p>
            <a:r>
              <a:rPr lang="en-US" altLang="zh-CN" sz="1600" b="1" dirty="0" smtClean="0">
                <a:latin typeface="宋体" pitchFamily="2" charset="-122"/>
                <a:ea typeface="宋体" pitchFamily="2" charset="-122"/>
              </a:rPr>
              <a:t>Curator</a:t>
            </a:r>
          </a:p>
          <a:p>
            <a:pPr lvl="1"/>
            <a:r>
              <a:rPr lang="en-US" altLang="zh-CN" sz="1200" dirty="0" smtClean="0">
                <a:latin typeface="宋体" pitchFamily="2" charset="-122"/>
                <a:ea typeface="宋体" pitchFamily="2" charset="-122"/>
              </a:rPr>
              <a:t>&lt;dependency&gt;</a:t>
            </a:r>
            <a:br>
              <a:rPr lang="en-US" altLang="zh-CN" sz="1200" dirty="0" smtClean="0">
                <a:latin typeface="宋体" pitchFamily="2" charset="-122"/>
                <a:ea typeface="宋体" pitchFamily="2" charset="-122"/>
              </a:rPr>
            </a:br>
            <a:r>
              <a:rPr lang="en-US" altLang="zh-CN" sz="1200" dirty="0" smtClean="0">
                <a:latin typeface="宋体" pitchFamily="2" charset="-122"/>
                <a:ea typeface="宋体" pitchFamily="2" charset="-122"/>
              </a:rPr>
              <a:t>   &lt;</a:t>
            </a:r>
            <a:r>
              <a:rPr lang="en-US" altLang="zh-CN" sz="1200" dirty="0" err="1" smtClean="0">
                <a:latin typeface="宋体" pitchFamily="2" charset="-122"/>
                <a:ea typeface="宋体" pitchFamily="2" charset="-122"/>
              </a:rPr>
              <a:t>groupId</a:t>
            </a:r>
            <a:r>
              <a:rPr lang="en-US" altLang="zh-CN" sz="1200" dirty="0" smtClean="0">
                <a:latin typeface="宋体" pitchFamily="2" charset="-122"/>
                <a:ea typeface="宋体" pitchFamily="2" charset="-122"/>
              </a:rPr>
              <a:t>&gt;</a:t>
            </a:r>
            <a:r>
              <a:rPr lang="en-US" altLang="zh-CN" sz="1200" dirty="0" err="1" smtClean="0">
                <a:latin typeface="宋体" pitchFamily="2" charset="-122"/>
                <a:ea typeface="宋体" pitchFamily="2" charset="-122"/>
              </a:rPr>
              <a:t>org.apache.curator</a:t>
            </a:r>
            <a:r>
              <a:rPr lang="en-US" altLang="zh-CN" sz="1200" dirty="0" smtClean="0">
                <a:latin typeface="宋体" pitchFamily="2" charset="-122"/>
                <a:ea typeface="宋体" pitchFamily="2" charset="-122"/>
              </a:rPr>
              <a:t>&lt;/</a:t>
            </a:r>
            <a:r>
              <a:rPr lang="en-US" altLang="zh-CN" sz="1200" dirty="0" err="1" smtClean="0">
                <a:latin typeface="宋体" pitchFamily="2" charset="-122"/>
                <a:ea typeface="宋体" pitchFamily="2" charset="-122"/>
              </a:rPr>
              <a:t>groupId</a:t>
            </a:r>
            <a:r>
              <a:rPr lang="en-US" altLang="zh-CN" sz="1200" dirty="0" smtClean="0">
                <a:latin typeface="宋体" pitchFamily="2" charset="-122"/>
                <a:ea typeface="宋体" pitchFamily="2" charset="-122"/>
              </a:rPr>
              <a:t>&gt;</a:t>
            </a:r>
            <a:br>
              <a:rPr lang="en-US" altLang="zh-CN" sz="1200" dirty="0" smtClean="0">
                <a:latin typeface="宋体" pitchFamily="2" charset="-122"/>
                <a:ea typeface="宋体" pitchFamily="2" charset="-122"/>
              </a:rPr>
            </a:br>
            <a:r>
              <a:rPr lang="en-US" altLang="zh-CN" sz="1200" dirty="0" smtClean="0">
                <a:latin typeface="宋体" pitchFamily="2" charset="-122"/>
                <a:ea typeface="宋体" pitchFamily="2" charset="-122"/>
              </a:rPr>
              <a:t>   &lt;</a:t>
            </a:r>
            <a:r>
              <a:rPr lang="en-US" altLang="zh-CN" sz="1200" dirty="0" err="1" smtClean="0">
                <a:latin typeface="宋体" pitchFamily="2" charset="-122"/>
                <a:ea typeface="宋体" pitchFamily="2" charset="-122"/>
              </a:rPr>
              <a:t>artifactId</a:t>
            </a:r>
            <a:r>
              <a:rPr lang="en-US" altLang="zh-CN" sz="1200" dirty="0" smtClean="0">
                <a:latin typeface="宋体" pitchFamily="2" charset="-122"/>
                <a:ea typeface="宋体" pitchFamily="2" charset="-122"/>
              </a:rPr>
              <a:t>&gt;curator-framework&lt;/</a:t>
            </a:r>
            <a:r>
              <a:rPr lang="en-US" altLang="zh-CN" sz="1200" dirty="0" err="1" smtClean="0">
                <a:latin typeface="宋体" pitchFamily="2" charset="-122"/>
                <a:ea typeface="宋体" pitchFamily="2" charset="-122"/>
              </a:rPr>
              <a:t>artifactId</a:t>
            </a:r>
            <a:r>
              <a:rPr lang="en-US" altLang="zh-CN" sz="1200" dirty="0" smtClean="0">
                <a:latin typeface="宋体" pitchFamily="2" charset="-122"/>
                <a:ea typeface="宋体" pitchFamily="2" charset="-122"/>
              </a:rPr>
              <a:t>&gt;</a:t>
            </a:r>
            <a:br>
              <a:rPr lang="en-US" altLang="zh-CN" sz="1200" dirty="0" smtClean="0">
                <a:latin typeface="宋体" pitchFamily="2" charset="-122"/>
                <a:ea typeface="宋体" pitchFamily="2" charset="-122"/>
              </a:rPr>
            </a:br>
            <a:r>
              <a:rPr lang="en-US" altLang="zh-CN" sz="1200" dirty="0" smtClean="0">
                <a:latin typeface="宋体" pitchFamily="2" charset="-122"/>
                <a:ea typeface="宋体" pitchFamily="2" charset="-122"/>
              </a:rPr>
              <a:t>   &lt;version&gt;2.4.2&lt;/version&gt;</a:t>
            </a:r>
            <a:br>
              <a:rPr lang="en-US" altLang="zh-CN" sz="1200" dirty="0" smtClean="0">
                <a:latin typeface="宋体" pitchFamily="2" charset="-122"/>
                <a:ea typeface="宋体" pitchFamily="2" charset="-122"/>
              </a:rPr>
            </a:br>
            <a:r>
              <a:rPr lang="en-US" altLang="zh-CN" sz="1200" dirty="0" smtClean="0">
                <a:latin typeface="宋体" pitchFamily="2" charset="-122"/>
                <a:ea typeface="宋体" pitchFamily="2" charset="-122"/>
              </a:rPr>
              <a:t>&lt;/dependency&gt;</a:t>
            </a:r>
            <a:br>
              <a:rPr lang="en-US" altLang="zh-CN" sz="1200" dirty="0" smtClean="0">
                <a:latin typeface="宋体" pitchFamily="2" charset="-122"/>
                <a:ea typeface="宋体" pitchFamily="2" charset="-122"/>
              </a:rPr>
            </a:br>
            <a:r>
              <a:rPr lang="en-US" altLang="zh-CN" sz="1200" dirty="0" smtClean="0">
                <a:latin typeface="宋体" pitchFamily="2" charset="-122"/>
                <a:ea typeface="宋体" pitchFamily="2" charset="-122"/>
              </a:rPr>
              <a:t>&lt;dependency&gt;</a:t>
            </a:r>
            <a:br>
              <a:rPr lang="en-US" altLang="zh-CN" sz="1200" dirty="0" smtClean="0">
                <a:latin typeface="宋体" pitchFamily="2" charset="-122"/>
                <a:ea typeface="宋体" pitchFamily="2" charset="-122"/>
              </a:rPr>
            </a:br>
            <a:r>
              <a:rPr lang="en-US" altLang="zh-CN" sz="1200" dirty="0" smtClean="0">
                <a:latin typeface="宋体" pitchFamily="2" charset="-122"/>
                <a:ea typeface="宋体" pitchFamily="2" charset="-122"/>
              </a:rPr>
              <a:t>   &lt;</a:t>
            </a:r>
            <a:r>
              <a:rPr lang="en-US" altLang="zh-CN" sz="1200" dirty="0" err="1" smtClean="0">
                <a:latin typeface="宋体" pitchFamily="2" charset="-122"/>
                <a:ea typeface="宋体" pitchFamily="2" charset="-122"/>
              </a:rPr>
              <a:t>groupId</a:t>
            </a:r>
            <a:r>
              <a:rPr lang="en-US" altLang="zh-CN" sz="1200" dirty="0" smtClean="0">
                <a:latin typeface="宋体" pitchFamily="2" charset="-122"/>
                <a:ea typeface="宋体" pitchFamily="2" charset="-122"/>
              </a:rPr>
              <a:t>&gt;</a:t>
            </a:r>
            <a:r>
              <a:rPr lang="en-US" altLang="zh-CN" sz="1200" dirty="0" err="1" smtClean="0">
                <a:latin typeface="宋体" pitchFamily="2" charset="-122"/>
                <a:ea typeface="宋体" pitchFamily="2" charset="-122"/>
              </a:rPr>
              <a:t>org.apache.curator</a:t>
            </a:r>
            <a:r>
              <a:rPr lang="en-US" altLang="zh-CN" sz="1200" dirty="0" smtClean="0">
                <a:latin typeface="宋体" pitchFamily="2" charset="-122"/>
                <a:ea typeface="宋体" pitchFamily="2" charset="-122"/>
              </a:rPr>
              <a:t>&lt;/</a:t>
            </a:r>
            <a:r>
              <a:rPr lang="en-US" altLang="zh-CN" sz="1200" dirty="0" err="1" smtClean="0">
                <a:latin typeface="宋体" pitchFamily="2" charset="-122"/>
                <a:ea typeface="宋体" pitchFamily="2" charset="-122"/>
              </a:rPr>
              <a:t>groupId</a:t>
            </a:r>
            <a:r>
              <a:rPr lang="en-US" altLang="zh-CN" sz="1200" dirty="0" smtClean="0">
                <a:latin typeface="宋体" pitchFamily="2" charset="-122"/>
                <a:ea typeface="宋体" pitchFamily="2" charset="-122"/>
              </a:rPr>
              <a:t>&gt;</a:t>
            </a:r>
            <a:br>
              <a:rPr lang="en-US" altLang="zh-CN" sz="1200" dirty="0" smtClean="0">
                <a:latin typeface="宋体" pitchFamily="2" charset="-122"/>
                <a:ea typeface="宋体" pitchFamily="2" charset="-122"/>
              </a:rPr>
            </a:br>
            <a:r>
              <a:rPr lang="en-US" altLang="zh-CN" sz="1200" dirty="0" smtClean="0">
                <a:latin typeface="宋体" pitchFamily="2" charset="-122"/>
                <a:ea typeface="宋体" pitchFamily="2" charset="-122"/>
              </a:rPr>
              <a:t>   &lt;</a:t>
            </a:r>
            <a:r>
              <a:rPr lang="en-US" altLang="zh-CN" sz="1200" dirty="0" err="1" smtClean="0">
                <a:latin typeface="宋体" pitchFamily="2" charset="-122"/>
                <a:ea typeface="宋体" pitchFamily="2" charset="-122"/>
              </a:rPr>
              <a:t>artifactId</a:t>
            </a:r>
            <a:r>
              <a:rPr lang="en-US" altLang="zh-CN" sz="1200" dirty="0" smtClean="0">
                <a:latin typeface="宋体" pitchFamily="2" charset="-122"/>
                <a:ea typeface="宋体" pitchFamily="2" charset="-122"/>
              </a:rPr>
              <a:t>&gt;curator-recipes&lt;/</a:t>
            </a:r>
            <a:r>
              <a:rPr lang="en-US" altLang="zh-CN" sz="1200" dirty="0" err="1" smtClean="0">
                <a:latin typeface="宋体" pitchFamily="2" charset="-122"/>
                <a:ea typeface="宋体" pitchFamily="2" charset="-122"/>
              </a:rPr>
              <a:t>artifactId</a:t>
            </a:r>
            <a:r>
              <a:rPr lang="en-US" altLang="zh-CN" sz="1200" dirty="0" smtClean="0">
                <a:latin typeface="宋体" pitchFamily="2" charset="-122"/>
                <a:ea typeface="宋体" pitchFamily="2" charset="-122"/>
              </a:rPr>
              <a:t>&gt;</a:t>
            </a:r>
            <a:br>
              <a:rPr lang="en-US" altLang="zh-CN" sz="1200" dirty="0" smtClean="0">
                <a:latin typeface="宋体" pitchFamily="2" charset="-122"/>
                <a:ea typeface="宋体" pitchFamily="2" charset="-122"/>
              </a:rPr>
            </a:br>
            <a:r>
              <a:rPr lang="en-US" altLang="zh-CN" sz="1200" dirty="0" smtClean="0">
                <a:latin typeface="宋体" pitchFamily="2" charset="-122"/>
                <a:ea typeface="宋体" pitchFamily="2" charset="-122"/>
              </a:rPr>
              <a:t>   &lt;version&gt;2.4.2&lt;/version&gt;</a:t>
            </a:r>
            <a:br>
              <a:rPr lang="en-US" altLang="zh-CN" sz="1200" dirty="0" smtClean="0">
                <a:latin typeface="宋体" pitchFamily="2" charset="-122"/>
                <a:ea typeface="宋体" pitchFamily="2" charset="-122"/>
              </a:rPr>
            </a:br>
            <a:r>
              <a:rPr lang="en-US" altLang="zh-CN" sz="1200" dirty="0" smtClean="0">
                <a:latin typeface="宋体" pitchFamily="2" charset="-122"/>
                <a:ea typeface="宋体" pitchFamily="2" charset="-122"/>
              </a:rPr>
              <a:t>&lt;/dependency&gt;</a:t>
            </a:r>
            <a:endParaRPr lang="en-US" altLang="zh-CN" sz="1600" b="1" dirty="0" smtClean="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012160" y="260648"/>
            <a:ext cx="2304257" cy="720725"/>
          </a:xfrm>
        </p:spPr>
        <p:txBody>
          <a:bodyPr/>
          <a:lstStyle/>
          <a:p>
            <a:r>
              <a:rPr lang="zh-CN" altLang="en-US" dirty="0" smtClean="0">
                <a:latin typeface="宋体" pitchFamily="2" charset="-122"/>
                <a:ea typeface="宋体" pitchFamily="2" charset="-122"/>
              </a:rPr>
              <a:t>创建会话</a:t>
            </a:r>
            <a:endParaRPr lang="zh-CN" altLang="en-US" dirty="0">
              <a:latin typeface="宋体" pitchFamily="2" charset="-122"/>
              <a:ea typeface="宋体" pitchFamily="2" charset="-122"/>
            </a:endParaRPr>
          </a:p>
        </p:txBody>
      </p:sp>
      <p:sp>
        <p:nvSpPr>
          <p:cNvPr id="6" name="TextBox 5"/>
          <p:cNvSpPr txBox="1"/>
          <p:nvPr/>
        </p:nvSpPr>
        <p:spPr>
          <a:xfrm>
            <a:off x="467544" y="1412776"/>
            <a:ext cx="7920880" cy="1600438"/>
          </a:xfrm>
          <a:prstGeom prst="rect">
            <a:avLst/>
          </a:prstGeom>
          <a:noFill/>
        </p:spPr>
        <p:txBody>
          <a:bodyPr wrap="square" rtlCol="0">
            <a:spAutoFit/>
          </a:bodyPr>
          <a:lstStyle/>
          <a:p>
            <a:r>
              <a:rPr lang="en-US" altLang="zh-CN" sz="1600" b="1" dirty="0" smtClean="0">
                <a:latin typeface="宋体" pitchFamily="2" charset="-122"/>
                <a:ea typeface="宋体" pitchFamily="2" charset="-122"/>
              </a:rPr>
              <a:t>zookeeper</a:t>
            </a:r>
            <a:r>
              <a:rPr lang="zh-CN" altLang="en-US" sz="1600" b="1" dirty="0" smtClean="0">
                <a:latin typeface="宋体" pitchFamily="2" charset="-122"/>
                <a:ea typeface="宋体" pitchFamily="2" charset="-122"/>
              </a:rPr>
              <a:t>原生</a:t>
            </a:r>
            <a:r>
              <a:rPr lang="en-US" altLang="zh-CN" sz="1600" b="1" dirty="0" smtClean="0">
                <a:latin typeface="宋体" pitchFamily="2" charset="-122"/>
                <a:ea typeface="宋体" pitchFamily="2" charset="-122"/>
              </a:rPr>
              <a:t>API</a:t>
            </a: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通过实例化一个</a:t>
            </a:r>
            <a:r>
              <a:rPr lang="en-US" altLang="zh-CN" sz="1600" dirty="0" err="1" smtClean="0">
                <a:latin typeface="宋体" pitchFamily="2" charset="-122"/>
                <a:ea typeface="宋体" pitchFamily="2" charset="-122"/>
              </a:rPr>
              <a:t>ZooKeeper</a:t>
            </a:r>
            <a:r>
              <a:rPr lang="zh-CN" altLang="en-US" sz="1600" dirty="0" smtClean="0">
                <a:latin typeface="宋体" pitchFamily="2" charset="-122"/>
                <a:ea typeface="宋体" pitchFamily="2" charset="-122"/>
              </a:rPr>
              <a:t>对象创建会话，此创建步骤是一个异步过程，服务端在会话真正创建完毕以后向对应的客户端发送一个事件通知，客户端只有获取这个通知以后才算真正创建了会话。</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需要开发人员自己来进行等待处理。</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    </a:t>
            </a:r>
            <a:r>
              <a:rPr lang="zh-CN" altLang="en-US" sz="1200" dirty="0" smtClean="0">
                <a:latin typeface="宋体" pitchFamily="2" charset="-122"/>
                <a:ea typeface="宋体" pitchFamily="2" charset="-122"/>
              </a:rPr>
              <a:t>参考代码：</a:t>
            </a:r>
            <a:r>
              <a:rPr lang="en-US" altLang="zh-CN" sz="1200" dirty="0" smtClean="0">
                <a:latin typeface="宋体" pitchFamily="2" charset="-122"/>
                <a:ea typeface="宋体" pitchFamily="2" charset="-122"/>
              </a:rPr>
              <a:t>$5_3_1 </a:t>
            </a:r>
            <a:r>
              <a:rPr lang="en-US" altLang="zh-CN" sz="1200" dirty="0" err="1" smtClean="0">
                <a:latin typeface="宋体" pitchFamily="2" charset="-122"/>
                <a:ea typeface="宋体" pitchFamily="2" charset="-122"/>
              </a:rPr>
              <a:t>ZooKeeper_Constructor_Usage_Simple</a:t>
            </a:r>
            <a:endParaRPr lang="en-US" altLang="zh-CN" sz="1200" dirty="0" smtClean="0">
              <a:latin typeface="宋体" pitchFamily="2" charset="-122"/>
              <a:ea typeface="宋体" pitchFamily="2" charset="-122"/>
            </a:endParaRPr>
          </a:p>
        </p:txBody>
      </p:sp>
      <p:sp>
        <p:nvSpPr>
          <p:cNvPr id="7" name="TextBox 6"/>
          <p:cNvSpPr txBox="1"/>
          <p:nvPr/>
        </p:nvSpPr>
        <p:spPr>
          <a:xfrm>
            <a:off x="539552" y="3140968"/>
            <a:ext cx="7920880" cy="1107996"/>
          </a:xfrm>
          <a:prstGeom prst="rect">
            <a:avLst/>
          </a:prstGeom>
          <a:noFill/>
        </p:spPr>
        <p:txBody>
          <a:bodyPr wrap="square" rtlCol="0">
            <a:spAutoFit/>
          </a:bodyPr>
          <a:lstStyle/>
          <a:p>
            <a:r>
              <a:rPr lang="en-US" altLang="zh-CN" sz="1600" b="1" dirty="0" err="1" smtClean="0">
                <a:latin typeface="宋体" pitchFamily="2" charset="-122"/>
                <a:ea typeface="宋体" pitchFamily="2" charset="-122"/>
              </a:rPr>
              <a:t>ZkClient</a:t>
            </a:r>
            <a:endParaRPr lang="en-US" altLang="zh-CN" sz="1600" b="1" dirty="0" smtClean="0">
              <a:latin typeface="宋体" pitchFamily="2" charset="-122"/>
              <a:ea typeface="宋体" pitchFamily="2" charset="-122"/>
            </a:endParaRPr>
          </a:p>
          <a:p>
            <a:r>
              <a:rPr lang="zh-CN" altLang="en-US" sz="1600" dirty="0" smtClean="0">
                <a:latin typeface="宋体" pitchFamily="2" charset="-122"/>
                <a:ea typeface="宋体" pitchFamily="2" charset="-122"/>
              </a:rPr>
              <a:t>    通过实例化一个</a:t>
            </a:r>
            <a:r>
              <a:rPr lang="en-US" altLang="zh-CN" sz="1600" dirty="0" err="1" smtClean="0">
                <a:latin typeface="宋体" pitchFamily="2" charset="-122"/>
                <a:ea typeface="宋体" pitchFamily="2" charset="-122"/>
              </a:rPr>
              <a:t>ZkClient</a:t>
            </a:r>
            <a:r>
              <a:rPr lang="zh-CN" altLang="en-US" sz="1600" dirty="0" smtClean="0">
                <a:latin typeface="宋体" pitchFamily="2" charset="-122"/>
                <a:ea typeface="宋体" pitchFamily="2" charset="-122"/>
              </a:rPr>
              <a:t>对象创建会话，</a:t>
            </a:r>
            <a:r>
              <a:rPr lang="en-US" altLang="zh-CN" sz="1600" dirty="0" err="1" smtClean="0">
                <a:latin typeface="宋体" pitchFamily="2" charset="-122"/>
                <a:ea typeface="宋体" pitchFamily="2" charset="-122"/>
              </a:rPr>
              <a:t>ZkClient</a:t>
            </a:r>
            <a:r>
              <a:rPr lang="zh-CN" altLang="en-US" sz="1600" dirty="0" smtClean="0">
                <a:latin typeface="宋体" pitchFamily="2" charset="-122"/>
                <a:ea typeface="宋体" pitchFamily="2" charset="-122"/>
              </a:rPr>
              <a:t>通过内部包装将原生异步的创建同步化了，使用非常方便。</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    </a:t>
            </a:r>
            <a:r>
              <a:rPr lang="zh-CN" altLang="en-US" sz="1200" dirty="0" smtClean="0">
                <a:latin typeface="宋体" pitchFamily="2" charset="-122"/>
                <a:ea typeface="宋体" pitchFamily="2" charset="-122"/>
              </a:rPr>
              <a:t>参考代码：</a:t>
            </a:r>
            <a:r>
              <a:rPr lang="en-US" altLang="zh-CN" sz="1200" dirty="0" smtClean="0">
                <a:latin typeface="宋体" pitchFamily="2" charset="-122"/>
                <a:ea typeface="宋体" pitchFamily="2" charset="-122"/>
              </a:rPr>
              <a:t>$5_4_1 </a:t>
            </a:r>
            <a:r>
              <a:rPr lang="en-US" altLang="zh-CN" sz="1200" dirty="0" err="1" smtClean="0">
                <a:latin typeface="宋体" pitchFamily="2" charset="-122"/>
                <a:ea typeface="宋体" pitchFamily="2" charset="-122"/>
              </a:rPr>
              <a:t>Create_Session_Sample</a:t>
            </a:r>
            <a:endParaRPr lang="en-US" altLang="zh-CN" sz="1200" dirty="0" smtClean="0">
              <a:latin typeface="宋体" pitchFamily="2" charset="-122"/>
              <a:ea typeface="宋体" pitchFamily="2" charset="-122"/>
            </a:endParaRPr>
          </a:p>
        </p:txBody>
      </p:sp>
      <p:sp>
        <p:nvSpPr>
          <p:cNvPr id="8" name="TextBox 7"/>
          <p:cNvSpPr txBox="1"/>
          <p:nvPr/>
        </p:nvSpPr>
        <p:spPr>
          <a:xfrm>
            <a:off x="539552" y="4440014"/>
            <a:ext cx="7920880" cy="1785104"/>
          </a:xfrm>
          <a:prstGeom prst="rect">
            <a:avLst/>
          </a:prstGeom>
          <a:noFill/>
        </p:spPr>
        <p:txBody>
          <a:bodyPr wrap="square" rtlCol="0">
            <a:spAutoFit/>
          </a:bodyPr>
          <a:lstStyle/>
          <a:p>
            <a:r>
              <a:rPr lang="en-US" altLang="zh-CN" sz="1600" b="1" dirty="0" smtClean="0">
                <a:latin typeface="宋体" pitchFamily="2" charset="-122"/>
                <a:ea typeface="宋体" pitchFamily="2" charset="-122"/>
              </a:rPr>
              <a:t>Curator</a:t>
            </a:r>
          </a:p>
          <a:p>
            <a:r>
              <a:rPr lang="zh-CN" altLang="en-US" sz="1600" dirty="0" smtClean="0">
                <a:latin typeface="宋体" pitchFamily="2" charset="-122"/>
                <a:ea typeface="宋体" pitchFamily="2" charset="-122"/>
              </a:rPr>
              <a:t>    通过</a:t>
            </a:r>
            <a:r>
              <a:rPr lang="en-US" altLang="zh-CN" sz="1600" dirty="0" err="1" smtClean="0">
                <a:latin typeface="宋体" pitchFamily="2" charset="-122"/>
                <a:ea typeface="宋体" pitchFamily="2" charset="-122"/>
              </a:rPr>
              <a:t>CuratorFrameworkFactory</a:t>
            </a:r>
            <a:r>
              <a:rPr lang="zh-CN" altLang="en-US" sz="1600" dirty="0" smtClean="0">
                <a:latin typeface="宋体" pitchFamily="2" charset="-122"/>
                <a:ea typeface="宋体" pitchFamily="2" charset="-122"/>
              </a:rPr>
              <a:t>的两个静态方法创建客户端</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    通过</a:t>
            </a:r>
            <a:r>
              <a:rPr lang="en-US" altLang="zh-CN" sz="1600" dirty="0" err="1" smtClean="0">
                <a:latin typeface="宋体" pitchFamily="2" charset="-122"/>
                <a:ea typeface="宋体" pitchFamily="2" charset="-122"/>
              </a:rPr>
              <a:t>CuratorFramework</a:t>
            </a:r>
            <a:r>
              <a:rPr lang="zh-CN" altLang="en-US" sz="1600" dirty="0" smtClean="0">
                <a:latin typeface="宋体" pitchFamily="2" charset="-122"/>
                <a:ea typeface="宋体" pitchFamily="2" charset="-122"/>
              </a:rPr>
              <a:t>中的</a:t>
            </a:r>
            <a:r>
              <a:rPr lang="en-US" altLang="zh-CN" sz="1600" dirty="0" smtClean="0">
                <a:latin typeface="宋体" pitchFamily="2" charset="-122"/>
                <a:ea typeface="宋体" pitchFamily="2" charset="-122"/>
              </a:rPr>
              <a:t>start()</a:t>
            </a:r>
            <a:r>
              <a:rPr lang="zh-CN" altLang="en-US" sz="1600" dirty="0" smtClean="0">
                <a:latin typeface="宋体" pitchFamily="2" charset="-122"/>
                <a:ea typeface="宋体" pitchFamily="2" charset="-122"/>
              </a:rPr>
              <a:t>方法启动会话</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    </a:t>
            </a:r>
            <a:r>
              <a:rPr lang="zh-CN" altLang="en-US" sz="1200" dirty="0" smtClean="0">
                <a:latin typeface="宋体" pitchFamily="2" charset="-122"/>
                <a:ea typeface="宋体" pitchFamily="2" charset="-122"/>
              </a:rPr>
              <a:t>参考代码：</a:t>
            </a:r>
            <a:r>
              <a:rPr lang="en-US" altLang="zh-CN" sz="1200" dirty="0" smtClean="0">
                <a:latin typeface="宋体" pitchFamily="2" charset="-122"/>
                <a:ea typeface="宋体" pitchFamily="2" charset="-122"/>
              </a:rPr>
              <a:t>$5_4_2 </a:t>
            </a:r>
            <a:r>
              <a:rPr lang="en-US" altLang="zh-CN" sz="1200" dirty="0" err="1" smtClean="0">
                <a:latin typeface="宋体" pitchFamily="2" charset="-122"/>
                <a:ea typeface="宋体" pitchFamily="2" charset="-122"/>
              </a:rPr>
              <a:t>Create_Session_Sample</a:t>
            </a:r>
            <a:endParaRPr lang="en-US" altLang="zh-CN" sz="1200" dirty="0" smtClean="0">
              <a:latin typeface="宋体" pitchFamily="2" charset="-122"/>
              <a:ea typeface="宋体" pitchFamily="2" charset="-122"/>
            </a:endParaRPr>
          </a:p>
          <a:p>
            <a:r>
              <a:rPr lang="zh-CN" altLang="en-US" sz="1200" dirty="0" smtClean="0">
                <a:latin typeface="宋体" pitchFamily="2" charset="-122"/>
                <a:ea typeface="宋体" pitchFamily="2" charset="-122"/>
              </a:rPr>
              <a:t>     </a:t>
            </a:r>
            <a:endParaRPr lang="en-US" altLang="zh-CN" sz="1200" dirty="0" smtClean="0">
              <a:latin typeface="宋体" pitchFamily="2" charset="-122"/>
              <a:ea typeface="宋体" pitchFamily="2" charset="-122"/>
            </a:endParaRPr>
          </a:p>
          <a:p>
            <a:r>
              <a:rPr lang="en-US" altLang="zh-CN" sz="1200" dirty="0" smtClean="0">
                <a:latin typeface="宋体" pitchFamily="2" charset="-122"/>
                <a:ea typeface="宋体" pitchFamily="2" charset="-122"/>
              </a:rPr>
              <a:t>     </a:t>
            </a:r>
            <a:r>
              <a:rPr lang="zh-CN" altLang="en-US" sz="1600" dirty="0" smtClean="0">
                <a:latin typeface="宋体" pitchFamily="2" charset="-122"/>
                <a:ea typeface="宋体" pitchFamily="2" charset="-122"/>
              </a:rPr>
              <a:t>遵循了</a:t>
            </a:r>
            <a:r>
              <a:rPr lang="en-US" altLang="zh-CN" sz="1600" dirty="0" smtClean="0">
                <a:latin typeface="宋体" pitchFamily="2" charset="-122"/>
                <a:ea typeface="宋体" pitchFamily="2" charset="-122"/>
              </a:rPr>
              <a:t>Fluent</a:t>
            </a:r>
            <a:r>
              <a:rPr lang="zh-CN" altLang="en-US" sz="1600" dirty="0" smtClean="0">
                <a:latin typeface="宋体" pitchFamily="2" charset="-122"/>
                <a:ea typeface="宋体" pitchFamily="2" charset="-122"/>
              </a:rPr>
              <a:t>设计风格</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    </a:t>
            </a:r>
            <a:r>
              <a:rPr lang="zh-CN" altLang="en-US" sz="1200" dirty="0" smtClean="0">
                <a:latin typeface="宋体" pitchFamily="2" charset="-122"/>
                <a:ea typeface="宋体" pitchFamily="2" charset="-122"/>
              </a:rPr>
              <a:t>参考代码：</a:t>
            </a:r>
            <a:r>
              <a:rPr lang="en-US" altLang="zh-CN" sz="1200" dirty="0" smtClean="0">
                <a:latin typeface="宋体" pitchFamily="2" charset="-122"/>
                <a:ea typeface="宋体" pitchFamily="2" charset="-122"/>
              </a:rPr>
              <a:t>$5_4_2 </a:t>
            </a:r>
            <a:r>
              <a:rPr lang="en-US" altLang="zh-CN" sz="1200" dirty="0" err="1" smtClean="0">
                <a:latin typeface="宋体" pitchFamily="2" charset="-122"/>
                <a:ea typeface="宋体" pitchFamily="2" charset="-122"/>
              </a:rPr>
              <a:t>Create_Session_Sample_fluent</a:t>
            </a:r>
            <a:r>
              <a:rPr lang="en-US" altLang="zh-CN" sz="1200" dirty="0" smtClean="0">
                <a:latin typeface="宋体" pitchFamily="2" charset="-122"/>
                <a:ea typeface="宋体" pitchFamily="2" charset="-122"/>
              </a:rPr>
              <a:t> &amp;&amp; Namespace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012160" y="260648"/>
            <a:ext cx="2304257" cy="720725"/>
          </a:xfrm>
        </p:spPr>
        <p:txBody>
          <a:bodyPr/>
          <a:lstStyle/>
          <a:p>
            <a:r>
              <a:rPr lang="zh-CN" altLang="en-US" dirty="0" smtClean="0">
                <a:latin typeface="宋体" pitchFamily="2" charset="-122"/>
                <a:ea typeface="宋体" pitchFamily="2" charset="-122"/>
              </a:rPr>
              <a:t>创建节点</a:t>
            </a:r>
            <a:endParaRPr lang="zh-CN" altLang="en-US" dirty="0">
              <a:latin typeface="宋体" pitchFamily="2" charset="-122"/>
              <a:ea typeface="宋体" pitchFamily="2" charset="-122"/>
            </a:endParaRPr>
          </a:p>
        </p:txBody>
      </p:sp>
      <p:sp>
        <p:nvSpPr>
          <p:cNvPr id="5" name="TextBox 4"/>
          <p:cNvSpPr txBox="1"/>
          <p:nvPr/>
        </p:nvSpPr>
        <p:spPr>
          <a:xfrm>
            <a:off x="467544" y="1412776"/>
            <a:ext cx="7920880" cy="4401205"/>
          </a:xfrm>
          <a:prstGeom prst="rect">
            <a:avLst/>
          </a:prstGeom>
          <a:noFill/>
        </p:spPr>
        <p:txBody>
          <a:bodyPr wrap="square" rtlCol="0">
            <a:spAutoFit/>
          </a:bodyPr>
          <a:lstStyle/>
          <a:p>
            <a:r>
              <a:rPr lang="en-US" altLang="zh-CN" sz="1600" b="1" dirty="0" smtClean="0">
                <a:latin typeface="宋体" pitchFamily="2" charset="-122"/>
                <a:ea typeface="宋体" pitchFamily="2" charset="-122"/>
              </a:rPr>
              <a:t>zookeeper</a:t>
            </a:r>
            <a:r>
              <a:rPr lang="zh-CN" altLang="en-US" sz="1600" b="1" dirty="0" smtClean="0">
                <a:latin typeface="宋体" pitchFamily="2" charset="-122"/>
                <a:ea typeface="宋体" pitchFamily="2" charset="-122"/>
              </a:rPr>
              <a:t>原生</a:t>
            </a:r>
            <a:r>
              <a:rPr lang="en-US" altLang="zh-CN" sz="1600" b="1" dirty="0" smtClean="0">
                <a:latin typeface="宋体" pitchFamily="2" charset="-122"/>
                <a:ea typeface="宋体" pitchFamily="2" charset="-122"/>
              </a:rPr>
              <a:t>API</a:t>
            </a: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可以通过同步或是异步的方式创建节点</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原生</a:t>
            </a:r>
            <a:r>
              <a:rPr lang="en-US" altLang="zh-CN" sz="1600" dirty="0" smtClean="0">
                <a:latin typeface="宋体" pitchFamily="2" charset="-122"/>
                <a:ea typeface="宋体" pitchFamily="2" charset="-122"/>
              </a:rPr>
              <a:t>API</a:t>
            </a:r>
            <a:r>
              <a:rPr lang="zh-CN" altLang="en-US" sz="1600" dirty="0" smtClean="0">
                <a:latin typeface="宋体" pitchFamily="2" charset="-122"/>
                <a:ea typeface="宋体" pitchFamily="2" charset="-122"/>
              </a:rPr>
              <a:t>支持递归创建，即：父节点不存在，则不能创建子节点</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节点内容只支持字节数组</a:t>
            </a:r>
            <a:r>
              <a:rPr lang="en-US" altLang="zh-CN" sz="1600" dirty="0" smtClean="0">
                <a:latin typeface="宋体" pitchFamily="2" charset="-122"/>
                <a:ea typeface="宋体" pitchFamily="2" charset="-122"/>
              </a:rPr>
              <a:t>(byte[])</a:t>
            </a:r>
            <a:r>
              <a:rPr lang="zh-CN" altLang="en-US" sz="1600" dirty="0" smtClean="0">
                <a:latin typeface="宋体" pitchFamily="2" charset="-122"/>
                <a:ea typeface="宋体" pitchFamily="2" charset="-122"/>
              </a:rPr>
              <a:t>类型，不负责序列化，需要开发人员自己处理</a:t>
            </a:r>
            <a:endParaRPr lang="en-US" altLang="zh-CN" sz="1600" dirty="0" smtClean="0">
              <a:latin typeface="宋体" pitchFamily="2" charset="-122"/>
              <a:ea typeface="宋体" pitchFamily="2" charset="-122"/>
            </a:endParaRPr>
          </a:p>
          <a:p>
            <a:r>
              <a:rPr lang="zh-CN" altLang="en-US" sz="1200" dirty="0" smtClean="0">
                <a:latin typeface="宋体" pitchFamily="2" charset="-122"/>
                <a:ea typeface="宋体" pitchFamily="2" charset="-122"/>
              </a:rPr>
              <a:t>    参考代码：</a:t>
            </a:r>
            <a:r>
              <a:rPr lang="en-US" altLang="zh-CN" sz="1200" dirty="0" smtClean="0">
                <a:latin typeface="宋体" pitchFamily="2" charset="-122"/>
                <a:ea typeface="宋体" pitchFamily="2" charset="-122"/>
              </a:rPr>
              <a:t>$5_3_2 </a:t>
            </a:r>
            <a:r>
              <a:rPr lang="zh-CN" altLang="en-US" sz="1200" dirty="0" smtClean="0">
                <a:latin typeface="宋体" pitchFamily="2" charset="-122"/>
                <a:ea typeface="宋体" pitchFamily="2" charset="-122"/>
              </a:rPr>
              <a:t>同步 </a:t>
            </a:r>
            <a:r>
              <a:rPr lang="en-US" altLang="zh-CN" sz="1200" dirty="0" smtClean="0">
                <a:latin typeface="宋体" pitchFamily="2" charset="-122"/>
                <a:ea typeface="宋体" pitchFamily="2" charset="-122"/>
              </a:rPr>
              <a:t>&amp;&amp; </a:t>
            </a:r>
            <a:r>
              <a:rPr lang="zh-CN" altLang="en-US" sz="1200" dirty="0" smtClean="0">
                <a:latin typeface="宋体" pitchFamily="2" charset="-122"/>
                <a:ea typeface="宋体" pitchFamily="2" charset="-122"/>
              </a:rPr>
              <a:t>异步</a:t>
            </a:r>
            <a:endParaRPr lang="en-US" altLang="zh-CN" sz="1200" dirty="0" smtClean="0">
              <a:latin typeface="宋体" pitchFamily="2" charset="-122"/>
              <a:ea typeface="宋体" pitchFamily="2" charset="-122"/>
            </a:endParaRPr>
          </a:p>
          <a:p>
            <a:pPr lvl="0"/>
            <a:endParaRPr lang="en-US" altLang="zh-CN" sz="1600" b="1" dirty="0" smtClean="0">
              <a:solidFill>
                <a:prstClr val="black"/>
              </a:solidFill>
              <a:latin typeface="宋体" pitchFamily="2" charset="-122"/>
              <a:ea typeface="宋体" pitchFamily="2" charset="-122"/>
            </a:endParaRPr>
          </a:p>
          <a:p>
            <a:pPr lvl="0"/>
            <a:r>
              <a:rPr lang="en-US" altLang="zh-CN" sz="1600" b="1" dirty="0" err="1" smtClean="0">
                <a:solidFill>
                  <a:prstClr val="black"/>
                </a:solidFill>
                <a:latin typeface="宋体" pitchFamily="2" charset="-122"/>
                <a:ea typeface="宋体" pitchFamily="2" charset="-122"/>
              </a:rPr>
              <a:t>ZkClient</a:t>
            </a:r>
            <a:endParaRPr lang="en-US" altLang="zh-CN" sz="1600" b="1" dirty="0" smtClean="0">
              <a:solidFill>
                <a:prstClr val="black"/>
              </a:solidFill>
              <a:latin typeface="宋体" pitchFamily="2" charset="-122"/>
              <a:ea typeface="宋体" pitchFamily="2" charset="-122"/>
            </a:endParaRPr>
          </a:p>
          <a:p>
            <a:pPr lvl="0"/>
            <a:r>
              <a:rPr lang="zh-CN" altLang="en-US" sz="1600" dirty="0" smtClean="0">
                <a:latin typeface="宋体" pitchFamily="2" charset="-122"/>
                <a:ea typeface="宋体" pitchFamily="2" charset="-122"/>
              </a:rPr>
              <a:t>   可以通过同步或是异步的方式创建节点</a:t>
            </a:r>
            <a:endParaRPr lang="en-US" altLang="zh-CN" sz="1600" b="1" dirty="0" smtClean="0">
              <a:solidFill>
                <a:prstClr val="black"/>
              </a:solidFill>
              <a:latin typeface="宋体" pitchFamily="2" charset="-122"/>
              <a:ea typeface="宋体" pitchFamily="2" charset="-122"/>
            </a:endParaRPr>
          </a:p>
          <a:p>
            <a:pPr lvl="0"/>
            <a:r>
              <a:rPr lang="en-US" altLang="zh-CN" sz="1600" dirty="0" smtClean="0">
                <a:solidFill>
                  <a:prstClr val="black"/>
                </a:solidFill>
                <a:latin typeface="宋体" pitchFamily="2" charset="-122"/>
                <a:ea typeface="宋体" pitchFamily="2" charset="-122"/>
              </a:rPr>
              <a:t>   </a:t>
            </a:r>
            <a:r>
              <a:rPr lang="zh-CN" altLang="en-US" sz="1600" dirty="0" smtClean="0">
                <a:solidFill>
                  <a:prstClr val="black"/>
                </a:solidFill>
                <a:latin typeface="宋体" pitchFamily="2" charset="-122"/>
                <a:ea typeface="宋体" pitchFamily="2" charset="-122"/>
              </a:rPr>
              <a:t>支持递归创建</a:t>
            </a:r>
            <a:endParaRPr lang="en-US" altLang="zh-CN" sz="1600" dirty="0" smtClean="0">
              <a:solidFill>
                <a:prstClr val="black"/>
              </a:solidFill>
              <a:latin typeface="宋体" pitchFamily="2" charset="-122"/>
              <a:ea typeface="宋体" pitchFamily="2" charset="-122"/>
            </a:endParaRPr>
          </a:p>
          <a:p>
            <a:pPr lvl="0"/>
            <a:r>
              <a:rPr lang="en-US" altLang="zh-CN" sz="1600" dirty="0" smtClean="0">
                <a:solidFill>
                  <a:prstClr val="black"/>
                </a:solidFill>
                <a:latin typeface="宋体" pitchFamily="2" charset="-122"/>
                <a:ea typeface="宋体" pitchFamily="2" charset="-122"/>
              </a:rPr>
              <a:t>   </a:t>
            </a:r>
            <a:r>
              <a:rPr lang="zh-CN" altLang="en-US" sz="1600" dirty="0" smtClean="0">
                <a:solidFill>
                  <a:prstClr val="black"/>
                </a:solidFill>
                <a:latin typeface="宋体" pitchFamily="2" charset="-122"/>
                <a:ea typeface="宋体" pitchFamily="2" charset="-122"/>
              </a:rPr>
              <a:t>节点内容支持序列化，可以传入复杂对象</a:t>
            </a:r>
            <a:endParaRPr lang="en-US" altLang="zh-CN" sz="1600" dirty="0" smtClean="0">
              <a:solidFill>
                <a:prstClr val="black"/>
              </a:solidFill>
              <a:latin typeface="宋体" pitchFamily="2" charset="-122"/>
              <a:ea typeface="宋体" pitchFamily="2" charset="-122"/>
            </a:endParaRPr>
          </a:p>
          <a:p>
            <a:r>
              <a:rPr lang="zh-CN" altLang="en-US" sz="1600" dirty="0" smtClean="0">
                <a:latin typeface="宋体" pitchFamily="2" charset="-122"/>
                <a:ea typeface="宋体" pitchFamily="2" charset="-122"/>
              </a:rPr>
              <a:t>   </a:t>
            </a:r>
            <a:r>
              <a:rPr lang="zh-CN" altLang="en-US" sz="1200" dirty="0" smtClean="0">
                <a:latin typeface="宋体" pitchFamily="2" charset="-122"/>
                <a:ea typeface="宋体" pitchFamily="2" charset="-122"/>
              </a:rPr>
              <a:t>参考代码：</a:t>
            </a:r>
            <a:r>
              <a:rPr lang="en-US" altLang="zh-CN" sz="1200" dirty="0" smtClean="0">
                <a:latin typeface="宋体" pitchFamily="2" charset="-122"/>
                <a:ea typeface="宋体" pitchFamily="2" charset="-122"/>
              </a:rPr>
              <a:t>$5_4_1 </a:t>
            </a:r>
            <a:r>
              <a:rPr lang="en-US" altLang="zh-CN" sz="1200" dirty="0" err="1" smtClean="0">
                <a:latin typeface="宋体" pitchFamily="2" charset="-122"/>
                <a:ea typeface="宋体" pitchFamily="2" charset="-122"/>
              </a:rPr>
              <a:t>Create_Node_Sample</a:t>
            </a:r>
            <a:endParaRPr lang="en-US" altLang="zh-CN" sz="1200" dirty="0" smtClean="0">
              <a:solidFill>
                <a:prstClr val="black"/>
              </a:solidFill>
              <a:latin typeface="宋体" pitchFamily="2" charset="-122"/>
              <a:ea typeface="宋体" pitchFamily="2" charset="-122"/>
            </a:endParaRPr>
          </a:p>
          <a:p>
            <a:endParaRPr lang="en-US" altLang="zh-CN" sz="1600" b="1" dirty="0" smtClean="0">
              <a:latin typeface="宋体" pitchFamily="2" charset="-122"/>
              <a:ea typeface="宋体" pitchFamily="2" charset="-122"/>
            </a:endParaRPr>
          </a:p>
          <a:p>
            <a:r>
              <a:rPr lang="en-US" altLang="zh-CN" sz="1600" b="1" dirty="0" smtClean="0">
                <a:latin typeface="宋体" pitchFamily="2" charset="-122"/>
                <a:ea typeface="宋体" pitchFamily="2" charset="-122"/>
              </a:rPr>
              <a:t>Curator</a:t>
            </a:r>
          </a:p>
          <a:p>
            <a:r>
              <a:rPr lang="en-US" altLang="zh-CN" sz="1600" b="1" dirty="0" smtClean="0">
                <a:latin typeface="宋体" pitchFamily="2" charset="-122"/>
                <a:ea typeface="宋体" pitchFamily="2" charset="-122"/>
              </a:rPr>
              <a:t>   </a:t>
            </a:r>
            <a:r>
              <a:rPr lang="zh-CN" altLang="en-US" sz="1600" dirty="0" smtClean="0">
                <a:latin typeface="宋体" pitchFamily="2" charset="-122"/>
                <a:ea typeface="宋体" pitchFamily="2" charset="-122"/>
              </a:rPr>
              <a:t>提供一系列</a:t>
            </a:r>
            <a:r>
              <a:rPr lang="en-US" altLang="zh-CN" sz="1600" dirty="0" smtClean="0">
                <a:latin typeface="宋体" pitchFamily="2" charset="-122"/>
                <a:ea typeface="宋体" pitchFamily="2" charset="-122"/>
              </a:rPr>
              <a:t>Fluent</a:t>
            </a:r>
            <a:r>
              <a:rPr lang="zh-CN" altLang="en-US" sz="1600" dirty="0" smtClean="0">
                <a:latin typeface="宋体" pitchFamily="2" charset="-122"/>
                <a:ea typeface="宋体" pitchFamily="2" charset="-122"/>
              </a:rPr>
              <a:t>风格的接口，开发人员可以自由组合完成各种类型节点的创建</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   可以通过同步或是异步的方式创建节点</a:t>
            </a:r>
            <a:endParaRPr lang="en-US" altLang="zh-CN" sz="1600" dirty="0" smtClean="0">
              <a:latin typeface="宋体" pitchFamily="2" charset="-122"/>
              <a:ea typeface="宋体" pitchFamily="2" charset="-122"/>
            </a:endParaRPr>
          </a:p>
          <a:p>
            <a:r>
              <a:rPr lang="en-US" altLang="zh-CN" sz="1600" b="1" dirty="0" smtClean="0">
                <a:latin typeface="宋体" pitchFamily="2" charset="-122"/>
                <a:ea typeface="宋体" pitchFamily="2" charset="-122"/>
              </a:rPr>
              <a:t>   </a:t>
            </a:r>
            <a:r>
              <a:rPr lang="zh-CN" altLang="en-US" sz="1600" dirty="0" smtClean="0">
                <a:latin typeface="宋体" pitchFamily="2" charset="-122"/>
                <a:ea typeface="宋体" pitchFamily="2" charset="-122"/>
              </a:rPr>
              <a:t>支持递归创建</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   节点内容只支持字节数组</a:t>
            </a:r>
            <a:r>
              <a:rPr lang="en-US" altLang="zh-CN" sz="1600" dirty="0" smtClean="0">
                <a:latin typeface="宋体" pitchFamily="2" charset="-122"/>
                <a:ea typeface="宋体" pitchFamily="2" charset="-122"/>
              </a:rPr>
              <a:t>(byte[])</a:t>
            </a:r>
            <a:r>
              <a:rPr lang="zh-CN" altLang="en-US" sz="1600" dirty="0" smtClean="0">
                <a:latin typeface="宋体" pitchFamily="2" charset="-122"/>
                <a:ea typeface="宋体" pitchFamily="2" charset="-122"/>
              </a:rPr>
              <a:t>类型，不负责序列化，需要开发人员自己处理</a:t>
            </a:r>
            <a:endParaRPr lang="en-US" altLang="zh-CN" sz="1600" dirty="0" smtClean="0">
              <a:latin typeface="宋体" pitchFamily="2" charset="-122"/>
              <a:ea typeface="宋体" pitchFamily="2" charset="-122"/>
            </a:endParaRPr>
          </a:p>
          <a:p>
            <a:r>
              <a:rPr lang="zh-CN" altLang="en-US" sz="1200" dirty="0" smtClean="0">
                <a:solidFill>
                  <a:prstClr val="black"/>
                </a:solidFill>
                <a:latin typeface="宋体" pitchFamily="2" charset="-122"/>
                <a:ea typeface="宋体" pitchFamily="2" charset="-122"/>
              </a:rPr>
              <a:t>    参考代码：</a:t>
            </a:r>
            <a:r>
              <a:rPr lang="en-US" altLang="zh-CN" sz="1200" dirty="0" smtClean="0">
                <a:solidFill>
                  <a:prstClr val="black"/>
                </a:solidFill>
                <a:latin typeface="宋体" pitchFamily="2" charset="-122"/>
                <a:ea typeface="宋体" pitchFamily="2" charset="-122"/>
              </a:rPr>
              <a:t>$5_4_2 </a:t>
            </a:r>
            <a:r>
              <a:rPr lang="en-US" altLang="zh-CN" sz="1200" dirty="0" err="1" smtClean="0">
                <a:solidFill>
                  <a:prstClr val="black"/>
                </a:solidFill>
                <a:latin typeface="宋体" pitchFamily="2" charset="-122"/>
                <a:ea typeface="宋体" pitchFamily="2" charset="-122"/>
              </a:rPr>
              <a:t>Create_Node_Sample</a:t>
            </a:r>
            <a:endParaRPr lang="en-US" altLang="zh-CN" sz="1200" b="1" dirty="0" smtClean="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012160" y="260648"/>
            <a:ext cx="2304257" cy="720725"/>
          </a:xfrm>
        </p:spPr>
        <p:txBody>
          <a:bodyPr/>
          <a:lstStyle/>
          <a:p>
            <a:r>
              <a:rPr lang="zh-CN" altLang="en-US" dirty="0" smtClean="0">
                <a:latin typeface="宋体" pitchFamily="2" charset="-122"/>
                <a:ea typeface="宋体" pitchFamily="2" charset="-122"/>
              </a:rPr>
              <a:t>删除节点</a:t>
            </a:r>
            <a:endParaRPr lang="zh-CN" altLang="en-US" dirty="0">
              <a:latin typeface="宋体" pitchFamily="2" charset="-122"/>
              <a:ea typeface="宋体" pitchFamily="2" charset="-122"/>
            </a:endParaRPr>
          </a:p>
        </p:txBody>
      </p:sp>
      <p:sp>
        <p:nvSpPr>
          <p:cNvPr id="5" name="TextBox 4"/>
          <p:cNvSpPr txBox="1"/>
          <p:nvPr/>
        </p:nvSpPr>
        <p:spPr>
          <a:xfrm>
            <a:off x="467544" y="1412776"/>
            <a:ext cx="7920880" cy="4401205"/>
          </a:xfrm>
          <a:prstGeom prst="rect">
            <a:avLst/>
          </a:prstGeom>
          <a:noFill/>
        </p:spPr>
        <p:txBody>
          <a:bodyPr wrap="square" rtlCol="0">
            <a:spAutoFit/>
          </a:bodyPr>
          <a:lstStyle/>
          <a:p>
            <a:r>
              <a:rPr lang="en-US" altLang="zh-CN" sz="1600" b="1" dirty="0" smtClean="0">
                <a:latin typeface="宋体" pitchFamily="2" charset="-122"/>
                <a:ea typeface="宋体" pitchFamily="2" charset="-122"/>
              </a:rPr>
              <a:t>zookeeper</a:t>
            </a:r>
            <a:r>
              <a:rPr lang="zh-CN" altLang="en-US" sz="1600" b="1" dirty="0" smtClean="0">
                <a:latin typeface="宋体" pitchFamily="2" charset="-122"/>
                <a:ea typeface="宋体" pitchFamily="2" charset="-122"/>
              </a:rPr>
              <a:t>原生</a:t>
            </a:r>
            <a:r>
              <a:rPr lang="en-US" altLang="zh-CN" sz="1600" b="1" dirty="0" smtClean="0">
                <a:latin typeface="宋体" pitchFamily="2" charset="-122"/>
                <a:ea typeface="宋体" pitchFamily="2" charset="-122"/>
              </a:rPr>
              <a:t>API</a:t>
            </a:r>
          </a:p>
          <a:p>
            <a:r>
              <a:rPr lang="en-US" altLang="zh-CN" sz="1200" dirty="0" smtClean="0">
                <a:latin typeface="宋体" pitchFamily="2" charset="-122"/>
                <a:ea typeface="宋体" pitchFamily="2" charset="-122"/>
              </a:rPr>
              <a:t>    </a:t>
            </a:r>
            <a:r>
              <a:rPr lang="zh-CN" altLang="en-US" sz="1600" dirty="0" smtClean="0">
                <a:latin typeface="宋体" pitchFamily="2" charset="-122"/>
                <a:ea typeface="宋体" pitchFamily="2" charset="-122"/>
              </a:rPr>
              <a:t>可以通过同步或是异步的方式删除节点</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原生</a:t>
            </a:r>
            <a:r>
              <a:rPr lang="en-US" altLang="zh-CN" sz="1600" dirty="0" smtClean="0">
                <a:latin typeface="宋体" pitchFamily="2" charset="-122"/>
                <a:ea typeface="宋体" pitchFamily="2" charset="-122"/>
              </a:rPr>
              <a:t>API</a:t>
            </a:r>
            <a:r>
              <a:rPr lang="zh-CN" altLang="en-US" sz="1600" dirty="0" smtClean="0">
                <a:latin typeface="宋体" pitchFamily="2" charset="-122"/>
                <a:ea typeface="宋体" pitchFamily="2" charset="-122"/>
              </a:rPr>
              <a:t>不支持递归删除，必须删除其下所有子节点才能删除该节点</a:t>
            </a:r>
            <a:endParaRPr lang="en-US" altLang="zh-CN" sz="1600" dirty="0" smtClean="0">
              <a:latin typeface="宋体" pitchFamily="2" charset="-122"/>
              <a:ea typeface="宋体" pitchFamily="2" charset="-122"/>
            </a:endParaRPr>
          </a:p>
          <a:p>
            <a:r>
              <a:rPr lang="zh-CN" altLang="en-US" sz="1200" dirty="0" smtClean="0">
                <a:latin typeface="宋体" pitchFamily="2" charset="-122"/>
                <a:ea typeface="宋体" pitchFamily="2" charset="-122"/>
              </a:rPr>
              <a:t>    参考代码：</a:t>
            </a:r>
            <a:r>
              <a:rPr lang="en-US" altLang="zh-CN" sz="1200" dirty="0" smtClean="0">
                <a:latin typeface="宋体" pitchFamily="2" charset="-122"/>
                <a:ea typeface="宋体" pitchFamily="2" charset="-122"/>
              </a:rPr>
              <a:t>$5_3_3 </a:t>
            </a:r>
            <a:r>
              <a:rPr lang="zh-CN" altLang="en-US" sz="1200" dirty="0" smtClean="0">
                <a:latin typeface="宋体" pitchFamily="2" charset="-122"/>
                <a:ea typeface="宋体" pitchFamily="2" charset="-122"/>
              </a:rPr>
              <a:t>删除</a:t>
            </a:r>
            <a:endParaRPr lang="en-US" altLang="zh-CN" sz="1200" dirty="0" smtClean="0">
              <a:latin typeface="宋体" pitchFamily="2" charset="-122"/>
              <a:ea typeface="宋体" pitchFamily="2" charset="-122"/>
            </a:endParaRPr>
          </a:p>
          <a:p>
            <a:pPr lvl="0"/>
            <a:endParaRPr lang="en-US" altLang="zh-CN" sz="1600" b="1" dirty="0" smtClean="0">
              <a:solidFill>
                <a:prstClr val="black"/>
              </a:solidFill>
              <a:latin typeface="宋体" pitchFamily="2" charset="-122"/>
              <a:ea typeface="宋体" pitchFamily="2" charset="-122"/>
            </a:endParaRPr>
          </a:p>
          <a:p>
            <a:pPr lvl="0"/>
            <a:r>
              <a:rPr lang="en-US" altLang="zh-CN" sz="1600" b="1" dirty="0" err="1" smtClean="0">
                <a:solidFill>
                  <a:prstClr val="black"/>
                </a:solidFill>
                <a:latin typeface="宋体" pitchFamily="2" charset="-122"/>
                <a:ea typeface="宋体" pitchFamily="2" charset="-122"/>
              </a:rPr>
              <a:t>ZkClient</a:t>
            </a:r>
            <a:endParaRPr lang="en-US" altLang="zh-CN" sz="1600" b="1" dirty="0" smtClean="0">
              <a:solidFill>
                <a:prstClr val="black"/>
              </a:solidFill>
              <a:latin typeface="宋体" pitchFamily="2" charset="-122"/>
              <a:ea typeface="宋体" pitchFamily="2" charset="-122"/>
            </a:endParaRPr>
          </a:p>
          <a:p>
            <a:pPr lvl="0"/>
            <a:r>
              <a:rPr lang="zh-CN" altLang="en-US" sz="1600" dirty="0" smtClean="0">
                <a:latin typeface="宋体" pitchFamily="2" charset="-122"/>
                <a:ea typeface="宋体" pitchFamily="2" charset="-122"/>
              </a:rPr>
              <a:t>   可以通过同步或是异步的方式删除节点</a:t>
            </a:r>
            <a:endParaRPr lang="en-US" altLang="zh-CN" sz="1600" b="1" dirty="0" smtClean="0">
              <a:solidFill>
                <a:prstClr val="black"/>
              </a:solidFill>
              <a:latin typeface="宋体" pitchFamily="2" charset="-122"/>
              <a:ea typeface="宋体" pitchFamily="2" charset="-122"/>
            </a:endParaRPr>
          </a:p>
          <a:p>
            <a:pPr lvl="0"/>
            <a:r>
              <a:rPr lang="en-US" altLang="zh-CN" sz="1600" dirty="0" smtClean="0">
                <a:solidFill>
                  <a:prstClr val="black"/>
                </a:solidFill>
                <a:latin typeface="宋体" pitchFamily="2" charset="-122"/>
                <a:ea typeface="宋体" pitchFamily="2" charset="-122"/>
              </a:rPr>
              <a:t>   </a:t>
            </a:r>
            <a:r>
              <a:rPr lang="zh-CN" altLang="en-US" sz="1600" dirty="0" smtClean="0">
                <a:solidFill>
                  <a:prstClr val="black"/>
                </a:solidFill>
                <a:latin typeface="宋体" pitchFamily="2" charset="-122"/>
                <a:ea typeface="宋体" pitchFamily="2" charset="-122"/>
              </a:rPr>
              <a:t>支持递归删除</a:t>
            </a:r>
            <a:endParaRPr lang="en-US" altLang="zh-CN" sz="1600" dirty="0" smtClean="0">
              <a:solidFill>
                <a:prstClr val="black"/>
              </a:solidFill>
              <a:latin typeface="宋体" pitchFamily="2" charset="-122"/>
              <a:ea typeface="宋体" pitchFamily="2" charset="-122"/>
            </a:endParaRPr>
          </a:p>
          <a:p>
            <a:r>
              <a:rPr lang="zh-CN" altLang="en-US" sz="1600" dirty="0" smtClean="0">
                <a:latin typeface="宋体" pitchFamily="2" charset="-122"/>
                <a:ea typeface="宋体" pitchFamily="2" charset="-122"/>
              </a:rPr>
              <a:t>   </a:t>
            </a:r>
            <a:r>
              <a:rPr lang="zh-CN" altLang="en-US" sz="1200" dirty="0" smtClean="0">
                <a:latin typeface="宋体" pitchFamily="2" charset="-122"/>
                <a:ea typeface="宋体" pitchFamily="2" charset="-122"/>
              </a:rPr>
              <a:t>参考代码：</a:t>
            </a:r>
            <a:r>
              <a:rPr lang="en-US" altLang="zh-CN" sz="1200" dirty="0" smtClean="0">
                <a:latin typeface="宋体" pitchFamily="2" charset="-122"/>
                <a:ea typeface="宋体" pitchFamily="2" charset="-122"/>
              </a:rPr>
              <a:t>$5_4_1 </a:t>
            </a:r>
            <a:r>
              <a:rPr lang="en-US" altLang="zh-CN" sz="1200" dirty="0" err="1" smtClean="0">
                <a:latin typeface="宋体" pitchFamily="2" charset="-122"/>
                <a:ea typeface="宋体" pitchFamily="2" charset="-122"/>
              </a:rPr>
              <a:t>Del_Data_Sample</a:t>
            </a:r>
            <a:endParaRPr lang="en-US" altLang="zh-CN" sz="1200" dirty="0" smtClean="0">
              <a:solidFill>
                <a:prstClr val="black"/>
              </a:solidFill>
              <a:latin typeface="宋体" pitchFamily="2" charset="-122"/>
              <a:ea typeface="宋体" pitchFamily="2" charset="-122"/>
            </a:endParaRPr>
          </a:p>
          <a:p>
            <a:endParaRPr lang="en-US" altLang="zh-CN" sz="1600" b="1" dirty="0" smtClean="0">
              <a:latin typeface="宋体" pitchFamily="2" charset="-122"/>
              <a:ea typeface="宋体" pitchFamily="2" charset="-122"/>
            </a:endParaRPr>
          </a:p>
          <a:p>
            <a:r>
              <a:rPr lang="en-US" altLang="zh-CN" sz="1600" b="1" dirty="0" smtClean="0">
                <a:latin typeface="宋体" pitchFamily="2" charset="-122"/>
                <a:ea typeface="宋体" pitchFamily="2" charset="-122"/>
              </a:rPr>
              <a:t>Curator</a:t>
            </a:r>
          </a:p>
          <a:p>
            <a:r>
              <a:rPr lang="en-US" altLang="zh-CN" sz="1600" b="1" dirty="0" smtClean="0">
                <a:latin typeface="宋体" pitchFamily="2" charset="-122"/>
                <a:ea typeface="宋体" pitchFamily="2" charset="-122"/>
              </a:rPr>
              <a:t>   </a:t>
            </a:r>
            <a:r>
              <a:rPr lang="zh-CN" altLang="en-US" sz="1600" dirty="0" smtClean="0">
                <a:latin typeface="宋体" pitchFamily="2" charset="-122"/>
                <a:ea typeface="宋体" pitchFamily="2" charset="-122"/>
              </a:rPr>
              <a:t>提供一系列</a:t>
            </a:r>
            <a:r>
              <a:rPr lang="en-US" altLang="zh-CN" sz="1600" dirty="0" smtClean="0">
                <a:latin typeface="宋体" pitchFamily="2" charset="-122"/>
                <a:ea typeface="宋体" pitchFamily="2" charset="-122"/>
              </a:rPr>
              <a:t>Fluent</a:t>
            </a:r>
            <a:r>
              <a:rPr lang="zh-CN" altLang="en-US" sz="1600" dirty="0" smtClean="0">
                <a:latin typeface="宋体" pitchFamily="2" charset="-122"/>
                <a:ea typeface="宋体" pitchFamily="2" charset="-122"/>
              </a:rPr>
              <a:t>风格的接口</a:t>
            </a:r>
            <a:endParaRPr lang="en-US" altLang="zh-CN" sz="1600" dirty="0" smtClean="0">
              <a:latin typeface="宋体" pitchFamily="2" charset="-122"/>
              <a:ea typeface="宋体" pitchFamily="2" charset="-122"/>
            </a:endParaRPr>
          </a:p>
          <a:p>
            <a:r>
              <a:rPr lang="en-US" altLang="zh-CN" sz="1600" b="1" dirty="0" smtClean="0">
                <a:latin typeface="宋体" pitchFamily="2" charset="-122"/>
                <a:ea typeface="宋体" pitchFamily="2" charset="-122"/>
              </a:rPr>
              <a:t>   </a:t>
            </a:r>
            <a:r>
              <a:rPr lang="zh-CN" altLang="en-US" sz="1600" dirty="0" smtClean="0">
                <a:latin typeface="宋体" pitchFamily="2" charset="-122"/>
                <a:ea typeface="宋体" pitchFamily="2" charset="-122"/>
              </a:rPr>
              <a:t>支持递归删除、指定版本删除、强制删除等</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b="1" dirty="0" smtClean="0">
                <a:latin typeface="宋体" pitchFamily="2" charset="-122"/>
                <a:ea typeface="宋体" pitchFamily="2" charset="-122"/>
              </a:rPr>
              <a:t>关注：</a:t>
            </a:r>
            <a:endParaRPr lang="en-US" altLang="zh-CN" sz="1600" b="1" dirty="0" smtClean="0">
              <a:latin typeface="宋体" pitchFamily="2" charset="-122"/>
              <a:ea typeface="宋体" pitchFamily="2" charset="-122"/>
            </a:endParaRPr>
          </a:p>
          <a:p>
            <a:r>
              <a:rPr lang="en-US" altLang="zh-CN" sz="1600" b="1" dirty="0">
                <a:latin typeface="宋体" pitchFamily="2" charset="-122"/>
                <a:ea typeface="宋体" pitchFamily="2" charset="-122"/>
              </a:rPr>
              <a:t> </a:t>
            </a:r>
            <a:r>
              <a:rPr lang="en-US" altLang="zh-CN" sz="1600" b="1" dirty="0" smtClean="0">
                <a:latin typeface="宋体" pitchFamily="2" charset="-122"/>
                <a:ea typeface="宋体" pitchFamily="2" charset="-122"/>
              </a:rPr>
              <a:t>  </a:t>
            </a:r>
            <a:r>
              <a:rPr lang="zh-CN" altLang="en-US" sz="1600" dirty="0" smtClean="0">
                <a:latin typeface="宋体" pitchFamily="2" charset="-122"/>
                <a:ea typeface="宋体" pitchFamily="2" charset="-122"/>
              </a:rPr>
              <a:t>强制删除，</a:t>
            </a:r>
            <a:r>
              <a:rPr lang="en-US" altLang="zh-CN" sz="1600" dirty="0" err="1" smtClean="0">
                <a:latin typeface="宋体" pitchFamily="2" charset="-122"/>
                <a:ea typeface="宋体" pitchFamily="2" charset="-122"/>
              </a:rPr>
              <a:t>client.delete</a:t>
            </a:r>
            <a:r>
              <a:rPr lang="en-US" altLang="zh-CN" sz="1600" dirty="0" smtClean="0">
                <a:latin typeface="宋体" pitchFamily="2" charset="-122"/>
                <a:ea typeface="宋体" pitchFamily="2" charset="-122"/>
              </a:rPr>
              <a:t>().</a:t>
            </a:r>
            <a:r>
              <a:rPr lang="en-US" altLang="zh-CN" sz="1600" dirty="0" err="1" smtClean="0">
                <a:latin typeface="宋体" pitchFamily="2" charset="-122"/>
                <a:ea typeface="宋体" pitchFamily="2" charset="-122"/>
              </a:rPr>
              <a:t>guaranted</a:t>
            </a:r>
            <a:r>
              <a:rPr lang="en-US" altLang="zh-CN" sz="1600" dirty="0" smtClean="0">
                <a:latin typeface="宋体" pitchFamily="2" charset="-122"/>
                <a:ea typeface="宋体" pitchFamily="2" charset="-122"/>
              </a:rPr>
              <a:t>().</a:t>
            </a:r>
            <a:r>
              <a:rPr lang="en-US" altLang="zh-CN" sz="1600" dirty="0" err="1" smtClean="0">
                <a:latin typeface="宋体" pitchFamily="2" charset="-122"/>
                <a:ea typeface="宋体" pitchFamily="2" charset="-122"/>
              </a:rPr>
              <a:t>forPath</a:t>
            </a:r>
            <a:r>
              <a:rPr lang="en-US" altLang="zh-CN" sz="1600" dirty="0" smtClean="0">
                <a:latin typeface="宋体" pitchFamily="2" charset="-122"/>
                <a:ea typeface="宋体" pitchFamily="2" charset="-122"/>
              </a:rPr>
              <a:t>(path)</a:t>
            </a:r>
          </a:p>
          <a:p>
            <a:r>
              <a:rPr lang="en-US" altLang="zh-CN" sz="1600" dirty="0" smtClean="0">
                <a:latin typeface="宋体" pitchFamily="2" charset="-122"/>
                <a:ea typeface="宋体" pitchFamily="2" charset="-122"/>
              </a:rPr>
              <a:t>   Curator</a:t>
            </a:r>
            <a:r>
              <a:rPr lang="zh-CN" altLang="en-US" sz="1600" dirty="0" smtClean="0">
                <a:latin typeface="宋体" pitchFamily="2" charset="-122"/>
                <a:ea typeface="宋体" pitchFamily="2" charset="-122"/>
              </a:rPr>
              <a:t>的一种重试机制，在客户端会话有效的情况下，会反复重试，直到节点删除</a:t>
            </a:r>
            <a:endParaRPr lang="en-US" altLang="zh-CN" sz="1600" dirty="0" smtClean="0">
              <a:latin typeface="宋体" pitchFamily="2" charset="-122"/>
              <a:ea typeface="宋体" pitchFamily="2" charset="-122"/>
            </a:endParaRPr>
          </a:p>
          <a:p>
            <a:r>
              <a:rPr lang="zh-CN" altLang="en-US" sz="1200" dirty="0" smtClean="0">
                <a:solidFill>
                  <a:prstClr val="black"/>
                </a:solidFill>
                <a:latin typeface="宋体" pitchFamily="2" charset="-122"/>
                <a:ea typeface="宋体" pitchFamily="2" charset="-122"/>
              </a:rPr>
              <a:t>    参考代码：</a:t>
            </a:r>
            <a:r>
              <a:rPr lang="en-US" altLang="zh-CN" sz="1200" dirty="0" smtClean="0">
                <a:solidFill>
                  <a:prstClr val="black"/>
                </a:solidFill>
                <a:latin typeface="宋体" pitchFamily="2" charset="-122"/>
                <a:ea typeface="宋体" pitchFamily="2" charset="-122"/>
              </a:rPr>
              <a:t>$5_4_2 </a:t>
            </a:r>
            <a:r>
              <a:rPr lang="en-US" altLang="zh-CN" sz="1200" dirty="0" err="1" smtClean="0">
                <a:latin typeface="宋体" pitchFamily="2" charset="-122"/>
                <a:ea typeface="宋体" pitchFamily="2" charset="-122"/>
              </a:rPr>
              <a:t>Del_Data_Sample</a:t>
            </a:r>
            <a:endParaRPr lang="en-US" altLang="zh-CN" sz="1600" b="1" dirty="0" smtClean="0">
              <a:latin typeface="宋体" pitchFamily="2" charset="-122"/>
              <a:ea typeface="宋体" pitchFamily="2" charset="-122"/>
            </a:endParaRPr>
          </a:p>
          <a:p>
            <a:r>
              <a:rPr lang="en-US" altLang="zh-CN" sz="1600" b="1" dirty="0" smtClean="0">
                <a:latin typeface="宋体" pitchFamily="2" charset="-122"/>
                <a:ea typeface="宋体" pitchFamily="2" charset="-122"/>
              </a:rPr>
              <a:t>   </a:t>
            </a:r>
            <a:endParaRPr lang="en-US" altLang="zh-CN" sz="1200" dirty="0" smtClean="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012160" y="260648"/>
            <a:ext cx="2304257" cy="720725"/>
          </a:xfrm>
        </p:spPr>
        <p:txBody>
          <a:bodyPr/>
          <a:lstStyle/>
          <a:p>
            <a:r>
              <a:rPr lang="zh-CN" altLang="en-US" dirty="0" smtClean="0">
                <a:latin typeface="宋体" pitchFamily="2" charset="-122"/>
                <a:ea typeface="宋体" pitchFamily="2" charset="-122"/>
              </a:rPr>
              <a:t>获取数据</a:t>
            </a:r>
            <a:endParaRPr lang="zh-CN" altLang="en-US" dirty="0">
              <a:latin typeface="宋体" pitchFamily="2" charset="-122"/>
              <a:ea typeface="宋体" pitchFamily="2" charset="-122"/>
            </a:endParaRPr>
          </a:p>
        </p:txBody>
      </p:sp>
      <p:sp>
        <p:nvSpPr>
          <p:cNvPr id="5" name="TextBox 4"/>
          <p:cNvSpPr txBox="1"/>
          <p:nvPr/>
        </p:nvSpPr>
        <p:spPr>
          <a:xfrm>
            <a:off x="467544" y="1196752"/>
            <a:ext cx="7920880" cy="4955203"/>
          </a:xfrm>
          <a:prstGeom prst="rect">
            <a:avLst/>
          </a:prstGeom>
          <a:noFill/>
        </p:spPr>
        <p:txBody>
          <a:bodyPr wrap="square" rtlCol="0">
            <a:spAutoFit/>
          </a:bodyPr>
          <a:lstStyle/>
          <a:p>
            <a:r>
              <a:rPr lang="zh-CN" altLang="en-US" sz="1600" b="1" dirty="0" smtClean="0">
                <a:latin typeface="宋体" pitchFamily="2" charset="-122"/>
                <a:ea typeface="宋体" pitchFamily="2" charset="-122"/>
              </a:rPr>
              <a:t>读取：</a:t>
            </a:r>
            <a:endParaRPr lang="en-US" altLang="zh-CN" sz="1600" b="1" dirty="0" smtClean="0">
              <a:latin typeface="宋体" pitchFamily="2" charset="-122"/>
              <a:ea typeface="宋体" pitchFamily="2" charset="-122"/>
            </a:endParaRPr>
          </a:p>
          <a:p>
            <a:r>
              <a:rPr lang="en-US" altLang="zh-CN" sz="1600" b="1" dirty="0" smtClean="0">
                <a:latin typeface="宋体" pitchFamily="2" charset="-122"/>
                <a:ea typeface="宋体" pitchFamily="2" charset="-122"/>
              </a:rPr>
              <a:t>    1</a:t>
            </a:r>
            <a:r>
              <a:rPr lang="zh-CN" altLang="en-US" sz="1600" b="1" dirty="0" smtClean="0">
                <a:latin typeface="宋体" pitchFamily="2" charset="-122"/>
                <a:ea typeface="宋体" pitchFamily="2" charset="-122"/>
              </a:rPr>
              <a:t>、子节点列表的获取</a:t>
            </a:r>
            <a:endParaRPr lang="en-US" altLang="zh-CN" sz="1600" b="1" dirty="0" smtClean="0">
              <a:latin typeface="宋体" pitchFamily="2" charset="-122"/>
              <a:ea typeface="宋体" pitchFamily="2" charset="-122"/>
            </a:endParaRPr>
          </a:p>
          <a:p>
            <a:r>
              <a:rPr lang="en-US" altLang="zh-CN" sz="1600" b="1" dirty="0" smtClean="0">
                <a:latin typeface="宋体" pitchFamily="2" charset="-122"/>
                <a:ea typeface="宋体" pitchFamily="2" charset="-122"/>
              </a:rPr>
              <a:t>    2</a:t>
            </a:r>
            <a:r>
              <a:rPr lang="zh-CN" altLang="en-US" sz="1600" b="1" dirty="0" smtClean="0">
                <a:latin typeface="宋体" pitchFamily="2" charset="-122"/>
                <a:ea typeface="宋体" pitchFamily="2" charset="-122"/>
              </a:rPr>
              <a:t>、节点数据内容的获取</a:t>
            </a:r>
            <a:endParaRPr lang="en-US" altLang="zh-CN" sz="1600" b="1" dirty="0" smtClean="0">
              <a:latin typeface="宋体" pitchFamily="2" charset="-122"/>
              <a:ea typeface="宋体" pitchFamily="2" charset="-122"/>
            </a:endParaRPr>
          </a:p>
          <a:p>
            <a:endParaRPr lang="en-US" altLang="zh-CN" sz="1600" b="1" dirty="0" smtClean="0">
              <a:latin typeface="宋体" pitchFamily="2" charset="-122"/>
              <a:ea typeface="宋体" pitchFamily="2" charset="-122"/>
            </a:endParaRPr>
          </a:p>
          <a:p>
            <a:r>
              <a:rPr lang="en-US" altLang="zh-CN" sz="1600" b="1" dirty="0" smtClean="0">
                <a:latin typeface="宋体" pitchFamily="2" charset="-122"/>
                <a:ea typeface="宋体" pitchFamily="2" charset="-122"/>
              </a:rPr>
              <a:t>zookeeper</a:t>
            </a:r>
            <a:r>
              <a:rPr lang="zh-CN" altLang="en-US" sz="1600" b="1" dirty="0" smtClean="0">
                <a:latin typeface="宋体" pitchFamily="2" charset="-122"/>
                <a:ea typeface="宋体" pitchFamily="2" charset="-122"/>
              </a:rPr>
              <a:t>原生</a:t>
            </a:r>
            <a:r>
              <a:rPr lang="en-US" altLang="zh-CN" sz="1600" b="1" dirty="0" smtClean="0">
                <a:latin typeface="宋体" pitchFamily="2" charset="-122"/>
                <a:ea typeface="宋体" pitchFamily="2" charset="-122"/>
              </a:rPr>
              <a:t>API</a:t>
            </a:r>
          </a:p>
          <a:p>
            <a:r>
              <a:rPr lang="zh-CN" altLang="en-US" sz="1600" dirty="0" smtClean="0">
                <a:latin typeface="宋体" pitchFamily="2" charset="-122"/>
                <a:ea typeface="宋体" pitchFamily="2" charset="-122"/>
              </a:rPr>
              <a:t>    提供各类</a:t>
            </a:r>
            <a:r>
              <a:rPr lang="en-US" altLang="zh-CN" sz="1600" dirty="0" err="1" smtClean="0">
                <a:latin typeface="宋体" pitchFamily="2" charset="-122"/>
                <a:ea typeface="宋体" pitchFamily="2" charset="-122"/>
              </a:rPr>
              <a:t>getChildren</a:t>
            </a:r>
            <a:r>
              <a:rPr lang="en-US" altLang="zh-CN" sz="1600" dirty="0" smtClean="0">
                <a:latin typeface="宋体" pitchFamily="2" charset="-122"/>
                <a:ea typeface="宋体" pitchFamily="2" charset="-122"/>
              </a:rPr>
              <a:t> API</a:t>
            </a:r>
            <a:r>
              <a:rPr lang="zh-CN" altLang="en-US" sz="1600" dirty="0" smtClean="0">
                <a:latin typeface="宋体" pitchFamily="2" charset="-122"/>
                <a:ea typeface="宋体" pitchFamily="2" charset="-122"/>
              </a:rPr>
              <a:t>获取子节点列表</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    提供各类</a:t>
            </a:r>
            <a:r>
              <a:rPr lang="en-US" altLang="zh-CN" sz="1600" dirty="0" err="1" smtClean="0">
                <a:latin typeface="宋体" pitchFamily="2" charset="-122"/>
                <a:ea typeface="宋体" pitchFamily="2" charset="-122"/>
              </a:rPr>
              <a:t>getData</a:t>
            </a:r>
            <a:r>
              <a:rPr lang="en-US" altLang="zh-CN" sz="1600" dirty="0" smtClean="0">
                <a:latin typeface="宋体" pitchFamily="2" charset="-122"/>
                <a:ea typeface="宋体" pitchFamily="2" charset="-122"/>
              </a:rPr>
              <a:t> API</a:t>
            </a:r>
            <a:r>
              <a:rPr lang="zh-CN" altLang="en-US" sz="1600" dirty="0" smtClean="0">
                <a:latin typeface="宋体" pitchFamily="2" charset="-122"/>
                <a:ea typeface="宋体" pitchFamily="2" charset="-122"/>
              </a:rPr>
              <a:t>获取节点数据内容</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    通过注册</a:t>
            </a:r>
            <a:r>
              <a:rPr lang="en-US" altLang="zh-CN" sz="1600" dirty="0" smtClean="0">
                <a:latin typeface="宋体" pitchFamily="2" charset="-122"/>
                <a:ea typeface="宋体" pitchFamily="2" charset="-122"/>
              </a:rPr>
              <a:t>Watcher</a:t>
            </a:r>
            <a:r>
              <a:rPr lang="zh-CN" altLang="en-US" sz="1600" dirty="0" smtClean="0">
                <a:latin typeface="宋体" pitchFamily="2" charset="-122"/>
                <a:ea typeface="宋体" pitchFamily="2" charset="-122"/>
              </a:rPr>
              <a:t>来监听子节点列表或是节点数据内容的变更</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Watcher</a:t>
            </a:r>
            <a:r>
              <a:rPr lang="zh-CN" altLang="en-US" sz="1600" dirty="0" smtClean="0">
                <a:latin typeface="宋体" pitchFamily="2" charset="-122"/>
                <a:ea typeface="宋体" pitchFamily="2" charset="-122"/>
              </a:rPr>
              <a:t>使用一次就失效，需要反复注册</a:t>
            </a:r>
            <a:endParaRPr lang="en-US" altLang="zh-CN" sz="1600" dirty="0" smtClean="0">
              <a:latin typeface="宋体" pitchFamily="2" charset="-122"/>
              <a:ea typeface="宋体" pitchFamily="2" charset="-122"/>
            </a:endParaRPr>
          </a:p>
          <a:p>
            <a:r>
              <a:rPr lang="zh-CN" altLang="en-US" sz="1200" dirty="0" smtClean="0">
                <a:solidFill>
                  <a:prstClr val="black"/>
                </a:solidFill>
                <a:latin typeface="宋体" pitchFamily="2" charset="-122"/>
                <a:ea typeface="宋体" pitchFamily="2" charset="-122"/>
              </a:rPr>
              <a:t>     参考代码：</a:t>
            </a:r>
            <a:r>
              <a:rPr lang="en-US" altLang="zh-CN" sz="1200" dirty="0" smtClean="0">
                <a:solidFill>
                  <a:prstClr val="black"/>
                </a:solidFill>
                <a:latin typeface="宋体" pitchFamily="2" charset="-122"/>
                <a:ea typeface="宋体" pitchFamily="2" charset="-122"/>
              </a:rPr>
              <a:t>$5_3_4 </a:t>
            </a:r>
            <a:endParaRPr lang="en-US" altLang="zh-CN" sz="1600" b="1" dirty="0" smtClean="0">
              <a:solidFill>
                <a:prstClr val="black"/>
              </a:solidFill>
              <a:latin typeface="宋体" pitchFamily="2" charset="-122"/>
              <a:ea typeface="宋体" pitchFamily="2" charset="-122"/>
            </a:endParaRPr>
          </a:p>
          <a:p>
            <a:pPr lvl="0"/>
            <a:r>
              <a:rPr lang="en-US" altLang="zh-CN" sz="1600" b="1" dirty="0" err="1" smtClean="0">
                <a:solidFill>
                  <a:prstClr val="black"/>
                </a:solidFill>
                <a:latin typeface="宋体" pitchFamily="2" charset="-122"/>
                <a:ea typeface="宋体" pitchFamily="2" charset="-122"/>
              </a:rPr>
              <a:t>ZkClient</a:t>
            </a:r>
            <a:endParaRPr lang="en-US" altLang="zh-CN" sz="1600" b="1" dirty="0" smtClean="0">
              <a:solidFill>
                <a:prstClr val="black"/>
              </a:solidFill>
              <a:latin typeface="宋体" pitchFamily="2" charset="-122"/>
              <a:ea typeface="宋体" pitchFamily="2" charset="-122"/>
            </a:endParaRPr>
          </a:p>
          <a:p>
            <a:r>
              <a:rPr lang="en-US" altLang="zh-CN" sz="1600" dirty="0" smtClean="0">
                <a:solidFill>
                  <a:prstClr val="black"/>
                </a:solidFill>
                <a:latin typeface="宋体" pitchFamily="2" charset="-122"/>
                <a:ea typeface="宋体" pitchFamily="2" charset="-122"/>
              </a:rPr>
              <a:t>   </a:t>
            </a:r>
            <a:r>
              <a:rPr lang="zh-CN" altLang="en-US" sz="1600" dirty="0" smtClean="0">
                <a:solidFill>
                  <a:prstClr val="black"/>
                </a:solidFill>
                <a:latin typeface="宋体" pitchFamily="2" charset="-122"/>
                <a:ea typeface="宋体" pitchFamily="2" charset="-122"/>
              </a:rPr>
              <a:t>只提供一个</a:t>
            </a:r>
            <a:r>
              <a:rPr lang="en-US" altLang="zh-CN" sz="1600" dirty="0" err="1" smtClean="0">
                <a:solidFill>
                  <a:prstClr val="black"/>
                </a:solidFill>
                <a:latin typeface="宋体" pitchFamily="2" charset="-122"/>
                <a:ea typeface="宋体" pitchFamily="2" charset="-122"/>
              </a:rPr>
              <a:t>getChildren</a:t>
            </a:r>
            <a:r>
              <a:rPr lang="en-US" altLang="zh-CN" sz="1600" dirty="0" smtClean="0">
                <a:solidFill>
                  <a:prstClr val="black"/>
                </a:solidFill>
                <a:latin typeface="宋体" pitchFamily="2" charset="-122"/>
                <a:ea typeface="宋体" pitchFamily="2" charset="-122"/>
              </a:rPr>
              <a:t> API</a:t>
            </a:r>
            <a:r>
              <a:rPr lang="zh-CN" altLang="en-US" sz="1600" dirty="0" smtClean="0">
                <a:solidFill>
                  <a:prstClr val="black"/>
                </a:solidFill>
                <a:latin typeface="宋体" pitchFamily="2" charset="-122"/>
                <a:ea typeface="宋体" pitchFamily="2" charset="-122"/>
              </a:rPr>
              <a:t>获取子节点列表</a:t>
            </a:r>
            <a:endParaRPr lang="en-US" altLang="zh-CN" sz="1600" dirty="0" smtClean="0">
              <a:solidFill>
                <a:prstClr val="black"/>
              </a:solidFill>
              <a:latin typeface="宋体" pitchFamily="2" charset="-122"/>
              <a:ea typeface="宋体" pitchFamily="2" charset="-122"/>
            </a:endParaRPr>
          </a:p>
          <a:p>
            <a:r>
              <a:rPr lang="en-US" altLang="zh-CN" sz="1600" dirty="0" smtClean="0">
                <a:solidFill>
                  <a:prstClr val="black"/>
                </a:solidFill>
                <a:latin typeface="宋体" pitchFamily="2" charset="-122"/>
                <a:ea typeface="宋体" pitchFamily="2" charset="-122"/>
              </a:rPr>
              <a:t>   </a:t>
            </a:r>
            <a:r>
              <a:rPr lang="zh-CN" altLang="en-US" sz="1600" dirty="0" smtClean="0">
                <a:solidFill>
                  <a:prstClr val="black"/>
                </a:solidFill>
                <a:latin typeface="宋体" pitchFamily="2" charset="-122"/>
                <a:ea typeface="宋体" pitchFamily="2" charset="-122"/>
              </a:rPr>
              <a:t>提供各类</a:t>
            </a:r>
            <a:r>
              <a:rPr lang="en-US" altLang="zh-CN" sz="1600" dirty="0" err="1" smtClean="0">
                <a:solidFill>
                  <a:prstClr val="black"/>
                </a:solidFill>
                <a:latin typeface="宋体" pitchFamily="2" charset="-122"/>
                <a:ea typeface="宋体" pitchFamily="2" charset="-122"/>
              </a:rPr>
              <a:t>readData</a:t>
            </a:r>
            <a:r>
              <a:rPr lang="en-US" altLang="zh-CN" sz="1600" dirty="0" smtClean="0">
                <a:solidFill>
                  <a:prstClr val="black"/>
                </a:solidFill>
                <a:latin typeface="宋体" pitchFamily="2" charset="-122"/>
                <a:ea typeface="宋体" pitchFamily="2" charset="-122"/>
              </a:rPr>
              <a:t> API</a:t>
            </a:r>
            <a:r>
              <a:rPr lang="zh-CN" altLang="en-US" sz="1600" dirty="0" smtClean="0">
                <a:solidFill>
                  <a:prstClr val="black"/>
                </a:solidFill>
                <a:latin typeface="宋体" pitchFamily="2" charset="-122"/>
                <a:ea typeface="宋体" pitchFamily="2" charset="-122"/>
              </a:rPr>
              <a:t>获取指定节点的数据内容</a:t>
            </a:r>
            <a:endParaRPr lang="en-US" altLang="zh-CN" sz="1600" dirty="0" smtClean="0">
              <a:solidFill>
                <a:prstClr val="black"/>
              </a:solidFill>
              <a:latin typeface="宋体" pitchFamily="2" charset="-122"/>
              <a:ea typeface="宋体" pitchFamily="2" charset="-122"/>
            </a:endParaRPr>
          </a:p>
          <a:p>
            <a:r>
              <a:rPr lang="en-US" altLang="zh-CN" sz="1600" dirty="0" smtClean="0">
                <a:solidFill>
                  <a:prstClr val="black"/>
                </a:solidFill>
                <a:latin typeface="宋体" pitchFamily="2" charset="-122"/>
                <a:ea typeface="宋体" pitchFamily="2" charset="-122"/>
              </a:rPr>
              <a:t>   </a:t>
            </a:r>
            <a:r>
              <a:rPr lang="zh-CN" altLang="en-US" sz="1600" dirty="0" smtClean="0">
                <a:solidFill>
                  <a:prstClr val="black"/>
                </a:solidFill>
                <a:latin typeface="宋体" pitchFamily="2" charset="-122"/>
                <a:ea typeface="宋体" pitchFamily="2" charset="-122"/>
              </a:rPr>
              <a:t>通过监听器</a:t>
            </a:r>
            <a:r>
              <a:rPr lang="en-US" altLang="zh-CN" sz="1600" dirty="0" err="1" smtClean="0">
                <a:solidFill>
                  <a:prstClr val="black"/>
                </a:solidFill>
                <a:latin typeface="宋体" pitchFamily="2" charset="-122"/>
                <a:ea typeface="宋体" pitchFamily="2" charset="-122"/>
              </a:rPr>
              <a:t>IZkChildListener</a:t>
            </a:r>
            <a:r>
              <a:rPr lang="zh-CN" altLang="en-US" sz="1600" dirty="0" smtClean="0">
                <a:solidFill>
                  <a:prstClr val="black"/>
                </a:solidFill>
                <a:latin typeface="宋体" pitchFamily="2" charset="-122"/>
                <a:ea typeface="宋体" pitchFamily="2" charset="-122"/>
              </a:rPr>
              <a:t>监听子节点列表变更</a:t>
            </a:r>
            <a:endParaRPr lang="en-US" altLang="zh-CN" sz="1600" dirty="0" smtClean="0">
              <a:solidFill>
                <a:prstClr val="black"/>
              </a:solidFill>
              <a:latin typeface="宋体" pitchFamily="2" charset="-122"/>
              <a:ea typeface="宋体" pitchFamily="2" charset="-122"/>
            </a:endParaRPr>
          </a:p>
          <a:p>
            <a:r>
              <a:rPr lang="en-US" altLang="zh-CN" sz="1600" dirty="0" smtClean="0">
                <a:solidFill>
                  <a:prstClr val="black"/>
                </a:solidFill>
                <a:latin typeface="宋体" pitchFamily="2" charset="-122"/>
                <a:ea typeface="宋体" pitchFamily="2" charset="-122"/>
              </a:rPr>
              <a:t>   </a:t>
            </a:r>
            <a:r>
              <a:rPr lang="zh-CN" altLang="en-US" sz="1600" dirty="0" smtClean="0">
                <a:solidFill>
                  <a:prstClr val="black"/>
                </a:solidFill>
                <a:latin typeface="宋体" pitchFamily="2" charset="-122"/>
                <a:ea typeface="宋体" pitchFamily="2" charset="-122"/>
              </a:rPr>
              <a:t>通过监听器</a:t>
            </a:r>
            <a:r>
              <a:rPr lang="en-US" altLang="zh-CN" sz="1600" dirty="0" err="1" smtClean="0">
                <a:solidFill>
                  <a:prstClr val="black"/>
                </a:solidFill>
                <a:latin typeface="宋体" pitchFamily="2" charset="-122"/>
                <a:ea typeface="宋体" pitchFamily="2" charset="-122"/>
              </a:rPr>
              <a:t>IZkDataListener</a:t>
            </a:r>
            <a:r>
              <a:rPr lang="zh-CN" altLang="en-US" sz="1600" dirty="0" smtClean="0">
                <a:solidFill>
                  <a:prstClr val="black"/>
                </a:solidFill>
                <a:latin typeface="宋体" pitchFamily="2" charset="-122"/>
                <a:ea typeface="宋体" pitchFamily="2" charset="-122"/>
              </a:rPr>
              <a:t>监听节点内容变更</a:t>
            </a:r>
            <a:endParaRPr lang="en-US" altLang="zh-CN" sz="1600" dirty="0" smtClean="0">
              <a:solidFill>
                <a:prstClr val="black"/>
              </a:solidFill>
              <a:latin typeface="宋体" pitchFamily="2" charset="-122"/>
              <a:ea typeface="宋体" pitchFamily="2" charset="-122"/>
            </a:endParaRPr>
          </a:p>
          <a:p>
            <a:r>
              <a:rPr lang="zh-CN" altLang="en-US" sz="1600" dirty="0" smtClean="0">
                <a:solidFill>
                  <a:prstClr val="black"/>
                </a:solidFill>
                <a:latin typeface="宋体" pitchFamily="2" charset="-122"/>
                <a:ea typeface="宋体" pitchFamily="2" charset="-122"/>
              </a:rPr>
              <a:t>   </a:t>
            </a:r>
            <a:r>
              <a:rPr lang="zh-CN" altLang="en-US" sz="1200" dirty="0" smtClean="0">
                <a:solidFill>
                  <a:prstClr val="black"/>
                </a:solidFill>
                <a:latin typeface="宋体" pitchFamily="2" charset="-122"/>
                <a:ea typeface="宋体" pitchFamily="2" charset="-122"/>
              </a:rPr>
              <a:t>参考代码：</a:t>
            </a:r>
            <a:r>
              <a:rPr lang="en-US" altLang="zh-CN" sz="1200" dirty="0" smtClean="0">
                <a:solidFill>
                  <a:prstClr val="black"/>
                </a:solidFill>
                <a:latin typeface="宋体" pitchFamily="2" charset="-122"/>
                <a:ea typeface="宋体" pitchFamily="2" charset="-122"/>
              </a:rPr>
              <a:t>$5_4_1</a:t>
            </a:r>
            <a:r>
              <a:rPr lang="en-US" altLang="zh-CN" sz="1200" dirty="0" smtClean="0">
                <a:latin typeface="宋体" pitchFamily="2" charset="-122"/>
                <a:ea typeface="宋体" pitchFamily="2" charset="-122"/>
              </a:rPr>
              <a:t> </a:t>
            </a:r>
            <a:r>
              <a:rPr lang="en-US" altLang="zh-CN" sz="1200" dirty="0" err="1" smtClean="0">
                <a:latin typeface="宋体" pitchFamily="2" charset="-122"/>
                <a:ea typeface="宋体" pitchFamily="2" charset="-122"/>
              </a:rPr>
              <a:t>Get_Children/data_Sample</a:t>
            </a:r>
            <a:endParaRPr lang="en-US" altLang="zh-CN" sz="1200" b="1" dirty="0" smtClean="0">
              <a:latin typeface="宋体" pitchFamily="2" charset="-122"/>
              <a:ea typeface="宋体" pitchFamily="2" charset="-122"/>
            </a:endParaRPr>
          </a:p>
          <a:p>
            <a:r>
              <a:rPr lang="en-US" altLang="zh-CN" sz="1600" b="1" dirty="0" smtClean="0">
                <a:latin typeface="宋体" pitchFamily="2" charset="-122"/>
                <a:ea typeface="宋体" pitchFamily="2" charset="-122"/>
              </a:rPr>
              <a:t>Curator</a:t>
            </a: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通过注册</a:t>
            </a:r>
            <a:r>
              <a:rPr lang="en-US" altLang="zh-CN" sz="1600" dirty="0" err="1" smtClean="0">
                <a:latin typeface="宋体" pitchFamily="2" charset="-122"/>
                <a:ea typeface="宋体" pitchFamily="2" charset="-122"/>
              </a:rPr>
              <a:t>PathChildrenCacheListener</a:t>
            </a:r>
            <a:r>
              <a:rPr lang="zh-CN" altLang="en-US" sz="1600" dirty="0" smtClean="0">
                <a:latin typeface="宋体" pitchFamily="2" charset="-122"/>
                <a:ea typeface="宋体" pitchFamily="2" charset="-122"/>
              </a:rPr>
              <a:t>监听子节点列表变更</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通过注册</a:t>
            </a:r>
            <a:r>
              <a:rPr lang="en-US" altLang="zh-CN" sz="1600" dirty="0" err="1" smtClean="0">
                <a:latin typeface="宋体" pitchFamily="2" charset="-122"/>
                <a:ea typeface="宋体" pitchFamily="2" charset="-122"/>
              </a:rPr>
              <a:t>NodeCacheListener</a:t>
            </a:r>
            <a:r>
              <a:rPr lang="zh-CN" altLang="en-US" sz="1600" dirty="0" smtClean="0">
                <a:latin typeface="宋体" pitchFamily="2" charset="-122"/>
                <a:ea typeface="宋体" pitchFamily="2" charset="-122"/>
              </a:rPr>
              <a:t>监听节点数据内容变更</a:t>
            </a:r>
            <a:endParaRPr lang="en-US" altLang="zh-CN" sz="1600" dirty="0" smtClean="0">
              <a:latin typeface="宋体" pitchFamily="2" charset="-122"/>
              <a:ea typeface="宋体" pitchFamily="2" charset="-122"/>
            </a:endParaRPr>
          </a:p>
          <a:p>
            <a:r>
              <a:rPr lang="en-US" altLang="zh-CN" sz="1600" b="1" dirty="0" smtClean="0">
                <a:latin typeface="宋体" pitchFamily="2" charset="-122"/>
                <a:ea typeface="宋体" pitchFamily="2" charset="-122"/>
              </a:rPr>
              <a:t>   </a:t>
            </a:r>
            <a:r>
              <a:rPr lang="zh-CN" altLang="en-US" sz="1200" dirty="0" smtClean="0">
                <a:solidFill>
                  <a:prstClr val="black"/>
                </a:solidFill>
                <a:latin typeface="宋体" pitchFamily="2" charset="-122"/>
                <a:ea typeface="宋体" pitchFamily="2" charset="-122"/>
              </a:rPr>
              <a:t>参考代码：</a:t>
            </a:r>
            <a:r>
              <a:rPr lang="en-US" altLang="zh-CN" sz="1200" dirty="0" smtClean="0">
                <a:solidFill>
                  <a:prstClr val="black"/>
                </a:solidFill>
                <a:latin typeface="宋体" pitchFamily="2" charset="-122"/>
                <a:ea typeface="宋体" pitchFamily="2" charset="-122"/>
              </a:rPr>
              <a:t>$5_4_2</a:t>
            </a:r>
            <a:r>
              <a:rPr lang="en-US" altLang="zh-CN" sz="1200" dirty="0" smtClean="0">
                <a:latin typeface="宋体" pitchFamily="2" charset="-122"/>
                <a:ea typeface="宋体" pitchFamily="2" charset="-122"/>
              </a:rPr>
              <a:t> </a:t>
            </a:r>
            <a:r>
              <a:rPr lang="en-US" altLang="zh-CN" sz="1200" dirty="0" err="1" smtClean="0">
                <a:latin typeface="宋体" pitchFamily="2" charset="-122"/>
                <a:ea typeface="宋体" pitchFamily="2" charset="-122"/>
              </a:rPr>
              <a:t>Get_Data_Sample</a:t>
            </a:r>
            <a:r>
              <a:rPr lang="en-US" altLang="zh-CN" sz="1200" dirty="0" smtClean="0">
                <a:latin typeface="宋体" pitchFamily="2" charset="-122"/>
                <a:ea typeface="宋体" pitchFamily="2" charset="-122"/>
              </a:rPr>
              <a:t> &amp;&amp; </a:t>
            </a:r>
            <a:r>
              <a:rPr lang="en-US" altLang="zh-CN" sz="1200" dirty="0" err="1" smtClean="0">
                <a:latin typeface="宋体" pitchFamily="2" charset="-122"/>
                <a:ea typeface="宋体" pitchFamily="2" charset="-122"/>
              </a:rPr>
              <a:t>PathChildrenCache_Sample</a:t>
            </a:r>
            <a:r>
              <a:rPr lang="en-US" altLang="zh-CN" sz="1200" dirty="0" smtClean="0">
                <a:latin typeface="宋体" pitchFamily="2" charset="-122"/>
                <a:ea typeface="宋体" pitchFamily="2" charset="-122"/>
              </a:rPr>
              <a:t> &amp;&amp; </a:t>
            </a:r>
            <a:r>
              <a:rPr lang="en-US" altLang="zh-CN" sz="1200" dirty="0" err="1" smtClean="0">
                <a:latin typeface="宋体" pitchFamily="2" charset="-122"/>
                <a:ea typeface="宋体" pitchFamily="2" charset="-122"/>
              </a:rPr>
              <a:t>NodeCache_Sample</a:t>
            </a:r>
            <a:endParaRPr lang="en-US" altLang="zh-CN" sz="1200" b="1" dirty="0" smtClean="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012160" y="260648"/>
            <a:ext cx="2304257" cy="720725"/>
          </a:xfrm>
        </p:spPr>
        <p:txBody>
          <a:bodyPr/>
          <a:lstStyle/>
          <a:p>
            <a:r>
              <a:rPr lang="zh-CN" altLang="en-US" dirty="0" smtClean="0">
                <a:latin typeface="宋体" pitchFamily="2" charset="-122"/>
                <a:ea typeface="宋体" pitchFamily="2" charset="-122"/>
              </a:rPr>
              <a:t>更新数据</a:t>
            </a:r>
            <a:endParaRPr lang="zh-CN" altLang="en-US" dirty="0">
              <a:latin typeface="宋体" pitchFamily="2" charset="-122"/>
              <a:ea typeface="宋体" pitchFamily="2" charset="-122"/>
            </a:endParaRPr>
          </a:p>
        </p:txBody>
      </p:sp>
      <p:sp>
        <p:nvSpPr>
          <p:cNvPr id="5" name="TextBox 4"/>
          <p:cNvSpPr txBox="1"/>
          <p:nvPr/>
        </p:nvSpPr>
        <p:spPr>
          <a:xfrm>
            <a:off x="395536" y="1628800"/>
            <a:ext cx="7920880" cy="3293209"/>
          </a:xfrm>
          <a:prstGeom prst="rect">
            <a:avLst/>
          </a:prstGeom>
          <a:noFill/>
        </p:spPr>
        <p:txBody>
          <a:bodyPr wrap="square" rtlCol="0">
            <a:spAutoFit/>
          </a:bodyPr>
          <a:lstStyle/>
          <a:p>
            <a:r>
              <a:rPr lang="en-US" altLang="zh-CN" sz="1600" b="1" dirty="0" smtClean="0">
                <a:latin typeface="宋体" pitchFamily="2" charset="-122"/>
                <a:ea typeface="宋体" pitchFamily="2" charset="-122"/>
              </a:rPr>
              <a:t>zookeeper</a:t>
            </a:r>
            <a:r>
              <a:rPr lang="zh-CN" altLang="en-US" sz="1600" b="1" dirty="0" smtClean="0">
                <a:latin typeface="宋体" pitchFamily="2" charset="-122"/>
                <a:ea typeface="宋体" pitchFamily="2" charset="-122"/>
              </a:rPr>
              <a:t>原生</a:t>
            </a:r>
            <a:r>
              <a:rPr lang="en-US" altLang="zh-CN" sz="1600" b="1" dirty="0" smtClean="0">
                <a:latin typeface="宋体" pitchFamily="2" charset="-122"/>
                <a:ea typeface="宋体" pitchFamily="2" charset="-122"/>
              </a:rPr>
              <a:t>API</a:t>
            </a:r>
          </a:p>
          <a:p>
            <a:r>
              <a:rPr lang="zh-CN" altLang="en-US" sz="1600" dirty="0" smtClean="0">
                <a:latin typeface="宋体" pitchFamily="2" charset="-122"/>
                <a:ea typeface="宋体" pitchFamily="2" charset="-122"/>
              </a:rPr>
              <a:t>    提供各类</a:t>
            </a:r>
            <a:r>
              <a:rPr lang="en-US" altLang="zh-CN" sz="1600" dirty="0" err="1" smtClean="0">
                <a:latin typeface="宋体" pitchFamily="2" charset="-122"/>
                <a:ea typeface="宋体" pitchFamily="2" charset="-122"/>
              </a:rPr>
              <a:t>setData</a:t>
            </a:r>
            <a:r>
              <a:rPr lang="en-US" altLang="zh-CN" sz="1600" dirty="0" smtClean="0">
                <a:latin typeface="宋体" pitchFamily="2" charset="-122"/>
                <a:ea typeface="宋体" pitchFamily="2" charset="-122"/>
              </a:rPr>
              <a:t> API</a:t>
            </a:r>
            <a:r>
              <a:rPr lang="zh-CN" altLang="en-US" sz="1600" dirty="0" smtClean="0">
                <a:latin typeface="宋体" pitchFamily="2" charset="-122"/>
                <a:ea typeface="宋体" pitchFamily="2" charset="-122"/>
              </a:rPr>
              <a:t>更新节点的数据内容</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基于</a:t>
            </a:r>
            <a:r>
              <a:rPr lang="en-US" altLang="zh-CN" sz="1600" dirty="0" smtClean="0">
                <a:latin typeface="宋体" pitchFamily="2" charset="-122"/>
                <a:ea typeface="宋体" pitchFamily="2" charset="-122"/>
              </a:rPr>
              <a:t>version</a:t>
            </a:r>
            <a:r>
              <a:rPr lang="zh-CN" altLang="en-US" sz="1600" dirty="0" smtClean="0">
                <a:latin typeface="宋体" pitchFamily="2" charset="-122"/>
                <a:ea typeface="宋体" pitchFamily="2" charset="-122"/>
              </a:rPr>
              <a:t>参数可以有效的避免一些分布式更新的并发问题</a:t>
            </a:r>
            <a:endParaRPr lang="en-US" altLang="zh-CN" sz="1600" dirty="0" smtClean="0">
              <a:latin typeface="宋体" pitchFamily="2" charset="-122"/>
              <a:ea typeface="宋体" pitchFamily="2" charset="-122"/>
            </a:endParaRPr>
          </a:p>
          <a:p>
            <a:r>
              <a:rPr lang="zh-CN" altLang="en-US" sz="1600" dirty="0" smtClean="0">
                <a:solidFill>
                  <a:prstClr val="black"/>
                </a:solidFill>
                <a:latin typeface="宋体" pitchFamily="2" charset="-122"/>
                <a:ea typeface="宋体" pitchFamily="2" charset="-122"/>
              </a:rPr>
              <a:t>    </a:t>
            </a:r>
            <a:r>
              <a:rPr lang="zh-CN" altLang="en-US" sz="1200" dirty="0" smtClean="0">
                <a:solidFill>
                  <a:prstClr val="black"/>
                </a:solidFill>
                <a:latin typeface="宋体" pitchFamily="2" charset="-122"/>
                <a:ea typeface="宋体" pitchFamily="2" charset="-122"/>
              </a:rPr>
              <a:t>参考代码：</a:t>
            </a:r>
            <a:r>
              <a:rPr lang="en-US" altLang="zh-CN" sz="1200" dirty="0" smtClean="0">
                <a:solidFill>
                  <a:prstClr val="black"/>
                </a:solidFill>
                <a:latin typeface="宋体" pitchFamily="2" charset="-122"/>
                <a:ea typeface="宋体" pitchFamily="2" charset="-122"/>
              </a:rPr>
              <a:t>$5_3_5 </a:t>
            </a:r>
            <a:r>
              <a:rPr lang="en-US" altLang="zh-CN" sz="1200" dirty="0" err="1" smtClean="0">
                <a:solidFill>
                  <a:prstClr val="black"/>
                </a:solidFill>
                <a:latin typeface="宋体" pitchFamily="2" charset="-122"/>
                <a:ea typeface="宋体" pitchFamily="2" charset="-122"/>
              </a:rPr>
              <a:t>SetData_API_Sync_Usage</a:t>
            </a:r>
            <a:endParaRPr lang="en-US" altLang="zh-CN" sz="1200" dirty="0" smtClean="0">
              <a:solidFill>
                <a:prstClr val="black"/>
              </a:solidFill>
              <a:latin typeface="宋体" pitchFamily="2" charset="-122"/>
              <a:ea typeface="宋体" pitchFamily="2" charset="-122"/>
            </a:endParaRPr>
          </a:p>
          <a:p>
            <a:endParaRPr lang="en-US" altLang="zh-CN" sz="1600" b="1" dirty="0" smtClean="0">
              <a:solidFill>
                <a:prstClr val="black"/>
              </a:solidFill>
              <a:latin typeface="宋体" pitchFamily="2" charset="-122"/>
              <a:ea typeface="宋体" pitchFamily="2" charset="-122"/>
            </a:endParaRPr>
          </a:p>
          <a:p>
            <a:pPr lvl="0"/>
            <a:r>
              <a:rPr lang="en-US" altLang="zh-CN" sz="1600" b="1" dirty="0" err="1" smtClean="0">
                <a:solidFill>
                  <a:prstClr val="black"/>
                </a:solidFill>
                <a:latin typeface="宋体" pitchFamily="2" charset="-122"/>
                <a:ea typeface="宋体" pitchFamily="2" charset="-122"/>
              </a:rPr>
              <a:t>ZkClient</a:t>
            </a:r>
            <a:endParaRPr lang="en-US" altLang="zh-CN" sz="1600" b="1" dirty="0" smtClean="0">
              <a:solidFill>
                <a:prstClr val="black"/>
              </a:solidFill>
              <a:latin typeface="宋体" pitchFamily="2" charset="-122"/>
              <a:ea typeface="宋体" pitchFamily="2" charset="-122"/>
            </a:endParaRPr>
          </a:p>
          <a:p>
            <a:r>
              <a:rPr lang="en-US" altLang="zh-CN" sz="1600" dirty="0" smtClean="0">
                <a:solidFill>
                  <a:prstClr val="black"/>
                </a:solidFill>
                <a:latin typeface="宋体" pitchFamily="2" charset="-122"/>
                <a:ea typeface="宋体" pitchFamily="2" charset="-122"/>
              </a:rPr>
              <a:t>    </a:t>
            </a:r>
            <a:r>
              <a:rPr lang="zh-CN" altLang="en-US" sz="1600" dirty="0" smtClean="0">
                <a:solidFill>
                  <a:prstClr val="black"/>
                </a:solidFill>
                <a:latin typeface="宋体" pitchFamily="2" charset="-122"/>
                <a:ea typeface="宋体" pitchFamily="2" charset="-122"/>
              </a:rPr>
              <a:t>提供各类</a:t>
            </a:r>
            <a:r>
              <a:rPr lang="en-US" altLang="zh-CN" sz="1600" dirty="0" err="1" smtClean="0">
                <a:solidFill>
                  <a:prstClr val="black"/>
                </a:solidFill>
                <a:latin typeface="宋体" pitchFamily="2" charset="-122"/>
                <a:ea typeface="宋体" pitchFamily="2" charset="-122"/>
              </a:rPr>
              <a:t>writeData</a:t>
            </a:r>
            <a:r>
              <a:rPr lang="en-US" altLang="zh-CN" sz="1600" dirty="0" smtClean="0">
                <a:solidFill>
                  <a:prstClr val="black"/>
                </a:solidFill>
                <a:latin typeface="宋体" pitchFamily="2" charset="-122"/>
                <a:ea typeface="宋体" pitchFamily="2" charset="-122"/>
              </a:rPr>
              <a:t> API</a:t>
            </a:r>
            <a:r>
              <a:rPr lang="zh-CN" altLang="en-US" sz="1600" dirty="0" smtClean="0">
                <a:solidFill>
                  <a:prstClr val="black"/>
                </a:solidFill>
                <a:latin typeface="宋体" pitchFamily="2" charset="-122"/>
                <a:ea typeface="宋体" pitchFamily="2" charset="-122"/>
              </a:rPr>
              <a:t>更新节点的数据内容</a:t>
            </a:r>
            <a:endParaRPr lang="en-US" altLang="zh-CN" sz="1600" dirty="0" smtClean="0">
              <a:solidFill>
                <a:prstClr val="black"/>
              </a:solidFill>
              <a:latin typeface="宋体" pitchFamily="2" charset="-122"/>
              <a:ea typeface="宋体" pitchFamily="2" charset="-122"/>
            </a:endParaRPr>
          </a:p>
          <a:p>
            <a:r>
              <a:rPr lang="zh-CN" altLang="en-US" sz="1600" dirty="0" smtClean="0">
                <a:latin typeface="宋体" pitchFamily="2" charset="-122"/>
                <a:ea typeface="宋体" pitchFamily="2" charset="-122"/>
              </a:rPr>
              <a:t>    基于</a:t>
            </a:r>
            <a:r>
              <a:rPr lang="en-US" altLang="zh-CN" sz="1600" dirty="0" smtClean="0">
                <a:latin typeface="宋体" pitchFamily="2" charset="-122"/>
                <a:ea typeface="宋体" pitchFamily="2" charset="-122"/>
              </a:rPr>
              <a:t>version</a:t>
            </a:r>
            <a:r>
              <a:rPr lang="zh-CN" altLang="en-US" sz="1600" dirty="0" smtClean="0">
                <a:latin typeface="宋体" pitchFamily="2" charset="-122"/>
                <a:ea typeface="宋体" pitchFamily="2" charset="-122"/>
              </a:rPr>
              <a:t>参数可以有效的避免一些分布式更新的并发问题</a:t>
            </a:r>
            <a:endParaRPr lang="en-US" altLang="zh-CN" sz="1600" dirty="0" smtClean="0">
              <a:solidFill>
                <a:prstClr val="black"/>
              </a:solidFill>
              <a:latin typeface="宋体" pitchFamily="2" charset="-122"/>
              <a:ea typeface="宋体" pitchFamily="2" charset="-122"/>
            </a:endParaRPr>
          </a:p>
          <a:p>
            <a:r>
              <a:rPr lang="zh-CN" altLang="en-US" sz="1600" dirty="0" smtClean="0">
                <a:solidFill>
                  <a:prstClr val="black"/>
                </a:solidFill>
                <a:latin typeface="宋体" pitchFamily="2" charset="-122"/>
                <a:ea typeface="宋体" pitchFamily="2" charset="-122"/>
              </a:rPr>
              <a:t>    </a:t>
            </a:r>
            <a:r>
              <a:rPr lang="zh-CN" altLang="en-US" sz="1200" dirty="0" smtClean="0">
                <a:solidFill>
                  <a:prstClr val="black"/>
                </a:solidFill>
                <a:latin typeface="宋体" pitchFamily="2" charset="-122"/>
                <a:ea typeface="宋体" pitchFamily="2" charset="-122"/>
              </a:rPr>
              <a:t>参考代码：</a:t>
            </a:r>
            <a:r>
              <a:rPr lang="en-US" altLang="zh-CN" sz="1200" dirty="0" smtClean="0">
                <a:solidFill>
                  <a:prstClr val="black"/>
                </a:solidFill>
                <a:latin typeface="宋体" pitchFamily="2" charset="-122"/>
                <a:ea typeface="宋体" pitchFamily="2" charset="-122"/>
              </a:rPr>
              <a:t>$5_4_1</a:t>
            </a:r>
            <a:r>
              <a:rPr lang="en-US" altLang="zh-CN" sz="1200" dirty="0" smtClean="0">
                <a:latin typeface="宋体" pitchFamily="2" charset="-122"/>
                <a:ea typeface="宋体" pitchFamily="2" charset="-122"/>
              </a:rPr>
              <a:t> </a:t>
            </a:r>
            <a:r>
              <a:rPr lang="en-US" altLang="zh-CN" sz="1200" dirty="0" err="1" smtClean="0">
                <a:latin typeface="宋体" pitchFamily="2" charset="-122"/>
                <a:ea typeface="宋体" pitchFamily="2" charset="-122"/>
              </a:rPr>
              <a:t>Set_Data_Sample</a:t>
            </a:r>
            <a:endParaRPr lang="en-US" altLang="zh-CN" sz="1200" dirty="0" smtClean="0">
              <a:latin typeface="宋体" pitchFamily="2" charset="-122"/>
              <a:ea typeface="宋体" pitchFamily="2" charset="-122"/>
            </a:endParaRPr>
          </a:p>
          <a:p>
            <a:endParaRPr lang="en-US" altLang="zh-CN" sz="1600" b="1" dirty="0" smtClean="0">
              <a:latin typeface="宋体" pitchFamily="2" charset="-122"/>
              <a:ea typeface="宋体" pitchFamily="2" charset="-122"/>
            </a:endParaRPr>
          </a:p>
          <a:p>
            <a:r>
              <a:rPr lang="en-US" altLang="zh-CN" sz="1600" b="1" dirty="0" smtClean="0">
                <a:latin typeface="宋体" pitchFamily="2" charset="-122"/>
                <a:ea typeface="宋体" pitchFamily="2" charset="-122"/>
              </a:rPr>
              <a:t>Curator</a:t>
            </a:r>
          </a:p>
          <a:p>
            <a:r>
              <a:rPr lang="en-US" altLang="zh-CN" sz="1600" b="1" dirty="0" smtClean="0">
                <a:latin typeface="宋体" pitchFamily="2" charset="-122"/>
                <a:ea typeface="宋体" pitchFamily="2" charset="-122"/>
              </a:rPr>
              <a:t>    </a:t>
            </a:r>
            <a:r>
              <a:rPr lang="zh-CN" altLang="en-US" sz="1600" dirty="0" smtClean="0">
                <a:solidFill>
                  <a:prstClr val="black"/>
                </a:solidFill>
                <a:latin typeface="宋体" pitchFamily="2" charset="-122"/>
                <a:ea typeface="宋体" pitchFamily="2" charset="-122"/>
              </a:rPr>
              <a:t>参考代码：</a:t>
            </a:r>
            <a:r>
              <a:rPr lang="en-US" altLang="zh-CN" sz="1600" dirty="0" smtClean="0">
                <a:solidFill>
                  <a:prstClr val="black"/>
                </a:solidFill>
                <a:latin typeface="宋体" pitchFamily="2" charset="-122"/>
                <a:ea typeface="宋体" pitchFamily="2" charset="-122"/>
              </a:rPr>
              <a:t>$5_4_2</a:t>
            </a:r>
            <a:r>
              <a:rPr lang="en-US" altLang="zh-CN" sz="1600" dirty="0" smtClean="0">
                <a:latin typeface="宋体" pitchFamily="2" charset="-122"/>
                <a:ea typeface="宋体" pitchFamily="2" charset="-122"/>
              </a:rPr>
              <a:t> </a:t>
            </a:r>
            <a:r>
              <a:rPr lang="en-US" altLang="zh-CN" sz="1600" dirty="0" err="1" smtClean="0">
                <a:latin typeface="宋体" pitchFamily="2" charset="-122"/>
                <a:ea typeface="宋体" pitchFamily="2" charset="-122"/>
              </a:rPr>
              <a:t>Set_Data_Sample</a:t>
            </a:r>
            <a:endParaRPr lang="en-US" altLang="zh-CN" sz="1600" b="1" dirty="0" smtClean="0">
              <a:latin typeface="宋体" pitchFamily="2" charset="-122"/>
              <a:ea typeface="宋体" pitchFamily="2" charset="-122"/>
            </a:endParaRPr>
          </a:p>
          <a:p>
            <a:endParaRPr lang="en-US" altLang="zh-CN" sz="1600" b="1" dirty="0" smtClean="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bwMode="auto">
          <a:xfrm>
            <a:off x="323528" y="1340768"/>
            <a:ext cx="8208912" cy="432048"/>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dirty="0">
              <a:latin typeface="宋体" pitchFamily="2" charset="-122"/>
              <a:ea typeface="宋体" pitchFamily="2" charset="-122"/>
            </a:endParaRPr>
          </a:p>
        </p:txBody>
      </p:sp>
      <p:sp>
        <p:nvSpPr>
          <p:cNvPr id="5" name="圆角矩形 4"/>
          <p:cNvSpPr/>
          <p:nvPr/>
        </p:nvSpPr>
        <p:spPr bwMode="auto">
          <a:xfrm>
            <a:off x="395536" y="1412776"/>
            <a:ext cx="950506" cy="288032"/>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dirty="0" smtClean="0">
                <a:latin typeface="宋体" pitchFamily="2" charset="-122"/>
                <a:ea typeface="宋体" pitchFamily="2" charset="-122"/>
              </a:rPr>
              <a:t>分布性</a:t>
            </a:r>
            <a:endParaRPr lang="zh-CN" altLang="en-US" dirty="0">
              <a:latin typeface="宋体" pitchFamily="2" charset="-122"/>
              <a:ea typeface="宋体" pitchFamily="2" charset="-122"/>
            </a:endParaRPr>
          </a:p>
        </p:txBody>
      </p:sp>
      <p:sp>
        <p:nvSpPr>
          <p:cNvPr id="6" name="TextBox 5"/>
          <p:cNvSpPr txBox="1"/>
          <p:nvPr/>
        </p:nvSpPr>
        <p:spPr>
          <a:xfrm>
            <a:off x="1403648" y="1412776"/>
            <a:ext cx="6495122" cy="307777"/>
          </a:xfrm>
          <a:prstGeom prst="rect">
            <a:avLst/>
          </a:prstGeom>
          <a:noFill/>
        </p:spPr>
        <p:txBody>
          <a:bodyPr wrap="square" rtlCol="0">
            <a:spAutoFit/>
          </a:bodyPr>
          <a:lstStyle/>
          <a:p>
            <a:r>
              <a:rPr lang="zh-CN" altLang="en-US" sz="1400" dirty="0" smtClean="0">
                <a:latin typeface="宋体" pitchFamily="2" charset="-122"/>
                <a:ea typeface="宋体" pitchFamily="2" charset="-122"/>
              </a:rPr>
              <a:t>分布式系统中的多台计算机都会在空间上随意分布，分布状况也会随时变动</a:t>
            </a:r>
            <a:endParaRPr lang="zh-CN" altLang="en-US" sz="1400" dirty="0">
              <a:latin typeface="宋体" pitchFamily="2" charset="-122"/>
              <a:ea typeface="宋体" pitchFamily="2" charset="-122"/>
            </a:endParaRPr>
          </a:p>
        </p:txBody>
      </p:sp>
      <p:sp>
        <p:nvSpPr>
          <p:cNvPr id="7" name="流程图: 过程 6"/>
          <p:cNvSpPr/>
          <p:nvPr/>
        </p:nvSpPr>
        <p:spPr bwMode="auto">
          <a:xfrm>
            <a:off x="323528" y="1988840"/>
            <a:ext cx="8208912" cy="1008112"/>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dirty="0">
              <a:latin typeface="宋体" pitchFamily="2" charset="-122"/>
              <a:ea typeface="宋体" pitchFamily="2" charset="-122"/>
            </a:endParaRPr>
          </a:p>
        </p:txBody>
      </p:sp>
      <p:sp>
        <p:nvSpPr>
          <p:cNvPr id="8" name="圆角矩形 7"/>
          <p:cNvSpPr/>
          <p:nvPr/>
        </p:nvSpPr>
        <p:spPr bwMode="auto">
          <a:xfrm>
            <a:off x="395536" y="2060848"/>
            <a:ext cx="950506" cy="86409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dirty="0" smtClean="0">
                <a:latin typeface="宋体" pitchFamily="2" charset="-122"/>
                <a:ea typeface="宋体" pitchFamily="2" charset="-122"/>
              </a:rPr>
              <a:t>对等性</a:t>
            </a:r>
            <a:endParaRPr lang="zh-CN" altLang="en-US" dirty="0">
              <a:latin typeface="宋体" pitchFamily="2" charset="-122"/>
              <a:ea typeface="宋体" pitchFamily="2" charset="-122"/>
            </a:endParaRPr>
          </a:p>
        </p:txBody>
      </p:sp>
      <p:sp>
        <p:nvSpPr>
          <p:cNvPr id="9" name="TextBox 8"/>
          <p:cNvSpPr txBox="1"/>
          <p:nvPr/>
        </p:nvSpPr>
        <p:spPr>
          <a:xfrm>
            <a:off x="1403648" y="2060848"/>
            <a:ext cx="6495122" cy="307777"/>
          </a:xfrm>
          <a:prstGeom prst="rect">
            <a:avLst/>
          </a:prstGeom>
          <a:noFill/>
        </p:spPr>
        <p:txBody>
          <a:bodyPr wrap="square" rtlCol="0">
            <a:spAutoFit/>
          </a:bodyPr>
          <a:lstStyle/>
          <a:p>
            <a:r>
              <a:rPr lang="zh-CN" altLang="en-US" sz="1400" dirty="0" smtClean="0">
                <a:latin typeface="宋体" pitchFamily="2" charset="-122"/>
                <a:ea typeface="宋体" pitchFamily="2" charset="-122"/>
              </a:rPr>
              <a:t>分布式系统中计算机没有主从之分，所有计算机节点都是对等的</a:t>
            </a:r>
            <a:endParaRPr lang="zh-CN" altLang="en-US" sz="1400" dirty="0">
              <a:latin typeface="宋体" pitchFamily="2" charset="-122"/>
              <a:ea typeface="宋体" pitchFamily="2" charset="-122"/>
            </a:endParaRPr>
          </a:p>
        </p:txBody>
      </p:sp>
      <p:sp>
        <p:nvSpPr>
          <p:cNvPr id="11" name="TextBox 10"/>
          <p:cNvSpPr txBox="1"/>
          <p:nvPr/>
        </p:nvSpPr>
        <p:spPr>
          <a:xfrm>
            <a:off x="1403648" y="2348880"/>
            <a:ext cx="7056784" cy="523220"/>
          </a:xfrm>
          <a:prstGeom prst="rect">
            <a:avLst/>
          </a:prstGeom>
          <a:noFill/>
        </p:spPr>
        <p:txBody>
          <a:bodyPr wrap="square" rtlCol="0">
            <a:spAutoFit/>
          </a:bodyPr>
          <a:lstStyle/>
          <a:p>
            <a:r>
              <a:rPr lang="zh-CN" altLang="en-US" sz="1400" dirty="0" smtClean="0">
                <a:latin typeface="宋体" pitchFamily="2" charset="-122"/>
                <a:ea typeface="宋体" pitchFamily="2" charset="-122"/>
              </a:rPr>
              <a:t>副本</a:t>
            </a:r>
            <a:r>
              <a:rPr lang="en-US" altLang="zh-CN" sz="1400" dirty="0" smtClean="0">
                <a:latin typeface="宋体" pitchFamily="2" charset="-122"/>
                <a:ea typeface="宋体" pitchFamily="2" charset="-122"/>
              </a:rPr>
              <a:t>:1</a:t>
            </a:r>
            <a:r>
              <a:rPr lang="zh-CN" altLang="en-US" sz="1400" dirty="0" smtClean="0">
                <a:latin typeface="宋体" pitchFamily="2" charset="-122"/>
                <a:ea typeface="宋体" pitchFamily="2" charset="-122"/>
              </a:rPr>
              <a:t>、数据副本，不同节点持久化同一份数据，防止分布式系统数据丢失</a:t>
            </a:r>
            <a:endParaRPr lang="en-US" altLang="zh-CN" sz="1400" dirty="0" smtClean="0">
              <a:latin typeface="宋体" pitchFamily="2" charset="-122"/>
              <a:ea typeface="宋体" pitchFamily="2" charset="-122"/>
            </a:endParaRPr>
          </a:p>
          <a:p>
            <a:r>
              <a:rPr lang="en-US" altLang="zh-CN" sz="1400" dirty="0" smtClean="0">
                <a:latin typeface="宋体" pitchFamily="2" charset="-122"/>
                <a:ea typeface="宋体" pitchFamily="2" charset="-122"/>
              </a:rPr>
              <a:t>     2</a:t>
            </a:r>
            <a:r>
              <a:rPr lang="zh-CN" altLang="en-US" sz="1400" dirty="0" smtClean="0">
                <a:latin typeface="宋体" pitchFamily="2" charset="-122"/>
                <a:ea typeface="宋体" pitchFamily="2" charset="-122"/>
              </a:rPr>
              <a:t>、服务副本，多个节点提供同样的服务，每个节点都有能力接受请求并进行处理</a:t>
            </a:r>
            <a:endParaRPr lang="zh-CN" altLang="en-US" sz="1400" dirty="0">
              <a:latin typeface="宋体" pitchFamily="2" charset="-122"/>
              <a:ea typeface="宋体" pitchFamily="2" charset="-122"/>
            </a:endParaRPr>
          </a:p>
        </p:txBody>
      </p:sp>
      <p:sp>
        <p:nvSpPr>
          <p:cNvPr id="12" name="流程图: 过程 11"/>
          <p:cNvSpPr/>
          <p:nvPr/>
        </p:nvSpPr>
        <p:spPr bwMode="auto">
          <a:xfrm>
            <a:off x="323528" y="3212976"/>
            <a:ext cx="8208912" cy="432048"/>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dirty="0">
              <a:latin typeface="宋体" pitchFamily="2" charset="-122"/>
              <a:ea typeface="宋体" pitchFamily="2" charset="-122"/>
            </a:endParaRPr>
          </a:p>
        </p:txBody>
      </p:sp>
      <p:sp>
        <p:nvSpPr>
          <p:cNvPr id="13" name="圆角矩形 12"/>
          <p:cNvSpPr/>
          <p:nvPr/>
        </p:nvSpPr>
        <p:spPr bwMode="auto">
          <a:xfrm>
            <a:off x="395536" y="3284984"/>
            <a:ext cx="950506" cy="288032"/>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dirty="0" smtClean="0">
                <a:latin typeface="宋体" pitchFamily="2" charset="-122"/>
                <a:ea typeface="宋体" pitchFamily="2" charset="-122"/>
              </a:rPr>
              <a:t>并发性</a:t>
            </a:r>
            <a:endParaRPr lang="zh-CN" altLang="en-US" dirty="0">
              <a:latin typeface="宋体" pitchFamily="2" charset="-122"/>
              <a:ea typeface="宋体" pitchFamily="2" charset="-122"/>
            </a:endParaRPr>
          </a:p>
        </p:txBody>
      </p:sp>
      <p:sp>
        <p:nvSpPr>
          <p:cNvPr id="14" name="TextBox 13"/>
          <p:cNvSpPr txBox="1"/>
          <p:nvPr/>
        </p:nvSpPr>
        <p:spPr>
          <a:xfrm>
            <a:off x="1403648" y="3284984"/>
            <a:ext cx="7128792" cy="307777"/>
          </a:xfrm>
          <a:prstGeom prst="rect">
            <a:avLst/>
          </a:prstGeom>
          <a:noFill/>
        </p:spPr>
        <p:txBody>
          <a:bodyPr wrap="square" rtlCol="0">
            <a:spAutoFit/>
          </a:bodyPr>
          <a:lstStyle/>
          <a:p>
            <a:r>
              <a:rPr lang="zh-CN" altLang="en-US" sz="1400" dirty="0" smtClean="0">
                <a:latin typeface="宋体" pitchFamily="2" charset="-122"/>
                <a:ea typeface="宋体" pitchFamily="2" charset="-122"/>
              </a:rPr>
              <a:t>同一个分布式系统中多个节点可能会并发操作一些共享的资源，如：数据库或分布式存储</a:t>
            </a:r>
            <a:endParaRPr lang="zh-CN" altLang="en-US" sz="1400" dirty="0">
              <a:latin typeface="宋体" pitchFamily="2" charset="-122"/>
              <a:ea typeface="宋体" pitchFamily="2" charset="-122"/>
            </a:endParaRPr>
          </a:p>
        </p:txBody>
      </p:sp>
      <p:sp>
        <p:nvSpPr>
          <p:cNvPr id="15" name="流程图: 过程 14"/>
          <p:cNvSpPr/>
          <p:nvPr/>
        </p:nvSpPr>
        <p:spPr bwMode="auto">
          <a:xfrm>
            <a:off x="323528" y="3933056"/>
            <a:ext cx="8208912" cy="864096"/>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dirty="0">
              <a:latin typeface="宋体" pitchFamily="2" charset="-122"/>
              <a:ea typeface="宋体" pitchFamily="2" charset="-122"/>
            </a:endParaRPr>
          </a:p>
        </p:txBody>
      </p:sp>
      <p:sp>
        <p:nvSpPr>
          <p:cNvPr id="16" name="圆角矩形 15"/>
          <p:cNvSpPr/>
          <p:nvPr/>
        </p:nvSpPr>
        <p:spPr bwMode="auto">
          <a:xfrm>
            <a:off x="395536" y="4005064"/>
            <a:ext cx="950506" cy="72008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dirty="0" smtClean="0">
                <a:latin typeface="宋体" pitchFamily="2" charset="-122"/>
                <a:ea typeface="宋体" pitchFamily="2" charset="-122"/>
              </a:rPr>
              <a:t>缺乏全</a:t>
            </a:r>
            <a:endParaRPr lang="en-US" altLang="zh-CN" dirty="0" smtClean="0">
              <a:latin typeface="宋体" pitchFamily="2" charset="-122"/>
              <a:ea typeface="宋体" pitchFamily="2" charset="-122"/>
            </a:endParaRPr>
          </a:p>
          <a:p>
            <a:pPr marL="0" marR="0" indent="0" algn="ctr" defTabSz="914400" rtl="0" eaLnBrk="1" fontAlgn="base" latinLnBrk="0" hangingPunct="1">
              <a:lnSpc>
                <a:spcPct val="100000"/>
              </a:lnSpc>
              <a:spcBef>
                <a:spcPct val="0"/>
              </a:spcBef>
              <a:spcAft>
                <a:spcPct val="0"/>
              </a:spcAft>
              <a:buClrTx/>
              <a:buSzTx/>
              <a:buFontTx/>
              <a:buNone/>
              <a:tabLst/>
            </a:pPr>
            <a:r>
              <a:rPr lang="zh-CN" altLang="en-US" dirty="0" smtClean="0">
                <a:latin typeface="宋体" pitchFamily="2" charset="-122"/>
                <a:ea typeface="宋体" pitchFamily="2" charset="-122"/>
              </a:rPr>
              <a:t>局时钟</a:t>
            </a:r>
            <a:endParaRPr lang="zh-CN" altLang="en-US" dirty="0">
              <a:latin typeface="宋体" pitchFamily="2" charset="-122"/>
              <a:ea typeface="宋体" pitchFamily="2" charset="-122"/>
            </a:endParaRPr>
          </a:p>
        </p:txBody>
      </p:sp>
      <p:sp>
        <p:nvSpPr>
          <p:cNvPr id="17" name="TextBox 16"/>
          <p:cNvSpPr txBox="1"/>
          <p:nvPr/>
        </p:nvSpPr>
        <p:spPr>
          <a:xfrm>
            <a:off x="1403648" y="4005064"/>
            <a:ext cx="7128792" cy="738664"/>
          </a:xfrm>
          <a:prstGeom prst="rect">
            <a:avLst/>
          </a:prstGeom>
          <a:noFill/>
        </p:spPr>
        <p:txBody>
          <a:bodyPr wrap="square" rtlCol="0">
            <a:spAutoFit/>
          </a:bodyPr>
          <a:lstStyle/>
          <a:p>
            <a:r>
              <a:rPr lang="zh-CN" altLang="en-US" sz="1400" dirty="0" smtClean="0">
                <a:latin typeface="宋体" pitchFamily="2" charset="-122"/>
                <a:ea typeface="宋体" pitchFamily="2" charset="-122"/>
              </a:rPr>
              <a:t>分布式系统是由一系列在空间上随意分布的多个进程组成的，具有明显的分布性，这些进程通过交换消息进行相互通信。因此在分布式系统中，很难定义两个事件究竟谁先谁后，原因就是分布式系统缺乏一个全局的时钟序列控制</a:t>
            </a:r>
            <a:endParaRPr lang="zh-CN" altLang="en-US" sz="1400" dirty="0">
              <a:latin typeface="宋体" pitchFamily="2" charset="-122"/>
              <a:ea typeface="宋体" pitchFamily="2" charset="-122"/>
            </a:endParaRPr>
          </a:p>
        </p:txBody>
      </p:sp>
      <p:sp>
        <p:nvSpPr>
          <p:cNvPr id="18" name="流程图: 过程 17"/>
          <p:cNvSpPr/>
          <p:nvPr/>
        </p:nvSpPr>
        <p:spPr bwMode="auto">
          <a:xfrm>
            <a:off x="323528" y="5013176"/>
            <a:ext cx="8208912" cy="864096"/>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dirty="0">
              <a:latin typeface="宋体" pitchFamily="2" charset="-122"/>
              <a:ea typeface="宋体" pitchFamily="2" charset="-122"/>
            </a:endParaRPr>
          </a:p>
        </p:txBody>
      </p:sp>
      <p:sp>
        <p:nvSpPr>
          <p:cNvPr id="19" name="圆角矩形 18"/>
          <p:cNvSpPr/>
          <p:nvPr/>
        </p:nvSpPr>
        <p:spPr bwMode="auto">
          <a:xfrm>
            <a:off x="395536" y="5085184"/>
            <a:ext cx="950506" cy="72008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dirty="0" smtClean="0">
                <a:latin typeface="宋体" pitchFamily="2" charset="-122"/>
                <a:ea typeface="宋体" pitchFamily="2" charset="-122"/>
              </a:rPr>
              <a:t>故障总是</a:t>
            </a:r>
            <a:endParaRPr lang="en-US" altLang="zh-CN" dirty="0" smtClean="0">
              <a:latin typeface="宋体" pitchFamily="2" charset="-122"/>
              <a:ea typeface="宋体" pitchFamily="2" charset="-122"/>
            </a:endParaRPr>
          </a:p>
          <a:p>
            <a:pPr marL="0" marR="0" indent="0" algn="ctr" defTabSz="914400" rtl="0" eaLnBrk="1" fontAlgn="base" latinLnBrk="0" hangingPunct="1">
              <a:lnSpc>
                <a:spcPct val="100000"/>
              </a:lnSpc>
              <a:spcBef>
                <a:spcPct val="0"/>
              </a:spcBef>
              <a:spcAft>
                <a:spcPct val="0"/>
              </a:spcAft>
              <a:buClrTx/>
              <a:buSzTx/>
              <a:buFontTx/>
              <a:buNone/>
              <a:tabLst/>
            </a:pPr>
            <a:r>
              <a:rPr lang="zh-CN" altLang="en-US" dirty="0" smtClean="0">
                <a:latin typeface="宋体" pitchFamily="2" charset="-122"/>
                <a:ea typeface="宋体" pitchFamily="2" charset="-122"/>
              </a:rPr>
              <a:t>会发生</a:t>
            </a:r>
            <a:endParaRPr lang="zh-CN" altLang="en-US" dirty="0">
              <a:latin typeface="宋体" pitchFamily="2" charset="-122"/>
              <a:ea typeface="宋体" pitchFamily="2" charset="-122"/>
            </a:endParaRPr>
          </a:p>
        </p:txBody>
      </p:sp>
      <p:sp>
        <p:nvSpPr>
          <p:cNvPr id="20" name="TextBox 19"/>
          <p:cNvSpPr txBox="1"/>
          <p:nvPr/>
        </p:nvSpPr>
        <p:spPr>
          <a:xfrm>
            <a:off x="1403648" y="5085184"/>
            <a:ext cx="6984776" cy="738664"/>
          </a:xfrm>
          <a:prstGeom prst="rect">
            <a:avLst/>
          </a:prstGeom>
          <a:noFill/>
        </p:spPr>
        <p:txBody>
          <a:bodyPr wrap="square" rtlCol="0">
            <a:spAutoFit/>
          </a:bodyPr>
          <a:lstStyle/>
          <a:p>
            <a:r>
              <a:rPr lang="zh-CN" altLang="en-US" sz="1400" dirty="0" smtClean="0">
                <a:latin typeface="宋体" pitchFamily="2" charset="-122"/>
                <a:ea typeface="宋体" pitchFamily="2" charset="-122"/>
              </a:rPr>
              <a:t>组成分布式系统的所有计算机，都有可能发生任何形式的故障</a:t>
            </a:r>
            <a:endParaRPr lang="en-US" altLang="zh-CN" sz="1400" dirty="0" smtClean="0">
              <a:latin typeface="宋体" pitchFamily="2" charset="-122"/>
              <a:ea typeface="宋体" pitchFamily="2" charset="-122"/>
            </a:endParaRPr>
          </a:p>
          <a:p>
            <a:r>
              <a:rPr lang="zh-CN" altLang="en-US" sz="1400" dirty="0" smtClean="0">
                <a:latin typeface="宋体" pitchFamily="2" charset="-122"/>
                <a:ea typeface="宋体" pitchFamily="2" charset="-122"/>
              </a:rPr>
              <a:t>系统运行时一定会发生我们在设计阶段考虑到的异常，还会发生很多未考虑到的异常，要求我们在系统设计时不能放过任何异常</a:t>
            </a:r>
            <a:endParaRPr lang="zh-CN" altLang="en-US" sz="1400" dirty="0">
              <a:latin typeface="宋体" pitchFamily="2" charset="-122"/>
              <a:ea typeface="宋体" pitchFamily="2" charset="-122"/>
            </a:endParaRPr>
          </a:p>
        </p:txBody>
      </p:sp>
      <p:sp>
        <p:nvSpPr>
          <p:cNvPr id="21" name="标题 1"/>
          <p:cNvSpPr>
            <a:spLocks noGrp="1"/>
          </p:cNvSpPr>
          <p:nvPr>
            <p:ph type="title"/>
          </p:nvPr>
        </p:nvSpPr>
        <p:spPr>
          <a:xfrm>
            <a:off x="6156176" y="260648"/>
            <a:ext cx="2457996" cy="720725"/>
          </a:xfrm>
        </p:spPr>
        <p:txBody>
          <a:bodyPr/>
          <a:lstStyle/>
          <a:p>
            <a:r>
              <a:rPr lang="zh-CN" altLang="en-US" dirty="0" smtClean="0">
                <a:latin typeface="宋体" pitchFamily="2" charset="-122"/>
                <a:ea typeface="宋体" pitchFamily="2" charset="-122"/>
              </a:rPr>
              <a:t>分布式特征</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148064" y="260648"/>
            <a:ext cx="3168353" cy="720725"/>
          </a:xfrm>
        </p:spPr>
        <p:txBody>
          <a:bodyPr/>
          <a:lstStyle/>
          <a:p>
            <a:r>
              <a:rPr lang="en-US" altLang="zh-CN" dirty="0" smtClean="0">
                <a:latin typeface="宋体" pitchFamily="2" charset="-122"/>
                <a:ea typeface="宋体" pitchFamily="2" charset="-122"/>
              </a:rPr>
              <a:t>Curator</a:t>
            </a:r>
            <a:r>
              <a:rPr lang="zh-CN" altLang="en-US" dirty="0" smtClean="0">
                <a:latin typeface="宋体" pitchFamily="2" charset="-122"/>
                <a:ea typeface="宋体" pitchFamily="2" charset="-122"/>
              </a:rPr>
              <a:t>典型场景封装</a:t>
            </a:r>
            <a:endParaRPr lang="zh-CN" altLang="en-US" dirty="0">
              <a:latin typeface="宋体" pitchFamily="2" charset="-122"/>
              <a:ea typeface="宋体" pitchFamily="2" charset="-122"/>
            </a:endParaRPr>
          </a:p>
        </p:txBody>
      </p:sp>
      <p:sp>
        <p:nvSpPr>
          <p:cNvPr id="5" name="TextBox 4"/>
          <p:cNvSpPr txBox="1"/>
          <p:nvPr/>
        </p:nvSpPr>
        <p:spPr>
          <a:xfrm>
            <a:off x="323528" y="1124744"/>
            <a:ext cx="7920880" cy="4893647"/>
          </a:xfrm>
          <a:prstGeom prst="rect">
            <a:avLst/>
          </a:prstGeom>
          <a:noFill/>
        </p:spPr>
        <p:txBody>
          <a:bodyPr wrap="square" rtlCol="0">
            <a:spAutoFit/>
          </a:bodyPr>
          <a:lstStyle/>
          <a:p>
            <a:r>
              <a:rPr lang="en-US" altLang="zh-CN" sz="1600" b="1" dirty="0" smtClean="0">
                <a:latin typeface="宋体" pitchFamily="2" charset="-122"/>
                <a:ea typeface="宋体" pitchFamily="2" charset="-122"/>
              </a:rPr>
              <a:t>Master</a:t>
            </a:r>
            <a:r>
              <a:rPr lang="zh-CN" altLang="en-US" sz="1600" b="1" dirty="0" smtClean="0">
                <a:latin typeface="宋体" pitchFamily="2" charset="-122"/>
                <a:ea typeface="宋体" pitchFamily="2" charset="-122"/>
              </a:rPr>
              <a:t>选举</a:t>
            </a:r>
            <a:endParaRPr lang="en-US" altLang="zh-CN" sz="1600" b="1" dirty="0" smtClean="0">
              <a:latin typeface="宋体" pitchFamily="2" charset="-122"/>
              <a:ea typeface="宋体" pitchFamily="2" charset="-122"/>
            </a:endParaRPr>
          </a:p>
          <a:p>
            <a:r>
              <a:rPr lang="zh-CN" altLang="en-US" sz="1600" dirty="0" smtClean="0">
                <a:latin typeface="宋体" pitchFamily="2" charset="-122"/>
                <a:ea typeface="宋体" pitchFamily="2" charset="-122"/>
              </a:rPr>
              <a:t>    场景：对于一个复杂的任务，仅需要从集群中选举出一台进行处理即可</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实现思路：选择一个根节点，多台机器同时向该节点创建一个子节点，利用</a:t>
            </a:r>
            <a:r>
              <a:rPr lang="en-US" altLang="zh-CN" sz="1600" dirty="0" smtClean="0">
                <a:latin typeface="宋体" pitchFamily="2" charset="-122"/>
                <a:ea typeface="宋体" pitchFamily="2" charset="-122"/>
              </a:rPr>
              <a:t>Zookeeper</a:t>
            </a:r>
            <a:r>
              <a:rPr lang="zh-CN" altLang="en-US" sz="1600" dirty="0" smtClean="0">
                <a:latin typeface="宋体" pitchFamily="2" charset="-122"/>
                <a:ea typeface="宋体" pitchFamily="2" charset="-122"/>
              </a:rPr>
              <a:t>的特性，最终只有一台能够创建成功，成功的那台机器就作为</a:t>
            </a:r>
            <a:r>
              <a:rPr lang="en-US" altLang="zh-CN" sz="1600" dirty="0" smtClean="0">
                <a:latin typeface="宋体" pitchFamily="2" charset="-122"/>
                <a:ea typeface="宋体" pitchFamily="2" charset="-122"/>
              </a:rPr>
              <a:t>Master</a:t>
            </a:r>
          </a:p>
          <a:p>
            <a:r>
              <a:rPr lang="zh-CN" altLang="en-US" sz="1200" dirty="0" smtClean="0">
                <a:solidFill>
                  <a:prstClr val="black"/>
                </a:solidFill>
                <a:latin typeface="宋体" pitchFamily="2" charset="-122"/>
                <a:ea typeface="宋体" pitchFamily="2" charset="-122"/>
              </a:rPr>
              <a:t>     参考代码：</a:t>
            </a:r>
            <a:r>
              <a:rPr lang="en-US" altLang="zh-CN" sz="1200" dirty="0" smtClean="0">
                <a:solidFill>
                  <a:prstClr val="black"/>
                </a:solidFill>
                <a:latin typeface="宋体" pitchFamily="2" charset="-122"/>
                <a:ea typeface="宋体" pitchFamily="2" charset="-122"/>
              </a:rPr>
              <a:t>$5_4_2 </a:t>
            </a:r>
            <a:r>
              <a:rPr lang="en-US" altLang="zh-CN" sz="1200" dirty="0" err="1" smtClean="0">
                <a:solidFill>
                  <a:prstClr val="black"/>
                </a:solidFill>
                <a:latin typeface="宋体" pitchFamily="2" charset="-122"/>
                <a:ea typeface="宋体" pitchFamily="2" charset="-122"/>
              </a:rPr>
              <a:t>Recipes_MasterSelect</a:t>
            </a:r>
            <a:endParaRPr lang="en-US" altLang="zh-CN" sz="1600" b="1" dirty="0" smtClean="0">
              <a:solidFill>
                <a:prstClr val="black"/>
              </a:solidFill>
              <a:latin typeface="宋体" pitchFamily="2" charset="-122"/>
              <a:ea typeface="宋体" pitchFamily="2" charset="-122"/>
            </a:endParaRPr>
          </a:p>
          <a:p>
            <a:pPr lvl="0"/>
            <a:r>
              <a:rPr lang="zh-CN" altLang="en-US" sz="1600" b="1" dirty="0" smtClean="0">
                <a:solidFill>
                  <a:prstClr val="black"/>
                </a:solidFill>
                <a:latin typeface="宋体" pitchFamily="2" charset="-122"/>
                <a:ea typeface="宋体" pitchFamily="2" charset="-122"/>
              </a:rPr>
              <a:t>分布式锁</a:t>
            </a:r>
            <a:endParaRPr lang="en-US" altLang="zh-CN" sz="1600" b="1" dirty="0" smtClean="0">
              <a:solidFill>
                <a:prstClr val="black"/>
              </a:solidFill>
              <a:latin typeface="宋体" pitchFamily="2" charset="-122"/>
              <a:ea typeface="宋体" pitchFamily="2" charset="-122"/>
            </a:endParaRPr>
          </a:p>
          <a:p>
            <a:r>
              <a:rPr lang="en-US" altLang="zh-CN" sz="1600" dirty="0" smtClean="0">
                <a:solidFill>
                  <a:prstClr val="black"/>
                </a:solidFill>
                <a:latin typeface="宋体" pitchFamily="2" charset="-122"/>
                <a:ea typeface="宋体" pitchFamily="2" charset="-122"/>
              </a:rPr>
              <a:t>   </a:t>
            </a:r>
            <a:r>
              <a:rPr lang="zh-CN" altLang="en-US" sz="1600" dirty="0" smtClean="0">
                <a:solidFill>
                  <a:prstClr val="black"/>
                </a:solidFill>
                <a:latin typeface="宋体" pitchFamily="2" charset="-122"/>
                <a:ea typeface="宋体" pitchFamily="2" charset="-122"/>
              </a:rPr>
              <a:t>场景：在分布式环境中，为了保证数据的一致性，经常在程序的某个运行点</a:t>
            </a:r>
            <a:r>
              <a:rPr lang="en-US" altLang="zh-CN" sz="1600" dirty="0" smtClean="0">
                <a:solidFill>
                  <a:prstClr val="black"/>
                </a:solidFill>
                <a:latin typeface="宋体" pitchFamily="2" charset="-122"/>
                <a:ea typeface="宋体" pitchFamily="2" charset="-122"/>
              </a:rPr>
              <a:t>(</a:t>
            </a:r>
            <a:r>
              <a:rPr lang="zh-CN" altLang="en-US" sz="1600" dirty="0" smtClean="0">
                <a:solidFill>
                  <a:prstClr val="black"/>
                </a:solidFill>
                <a:latin typeface="宋体" pitchFamily="2" charset="-122"/>
                <a:ea typeface="宋体" pitchFamily="2" charset="-122"/>
              </a:rPr>
              <a:t>如：减库存操作或是流水号生成等</a:t>
            </a:r>
            <a:r>
              <a:rPr lang="en-US" altLang="zh-CN" sz="1600" dirty="0" smtClean="0">
                <a:solidFill>
                  <a:prstClr val="black"/>
                </a:solidFill>
                <a:latin typeface="宋体" pitchFamily="2" charset="-122"/>
                <a:ea typeface="宋体" pitchFamily="2" charset="-122"/>
              </a:rPr>
              <a:t>)</a:t>
            </a:r>
            <a:r>
              <a:rPr lang="zh-CN" altLang="en-US" sz="1600" dirty="0" smtClean="0">
                <a:solidFill>
                  <a:prstClr val="black"/>
                </a:solidFill>
                <a:latin typeface="宋体" pitchFamily="2" charset="-122"/>
                <a:ea typeface="宋体" pitchFamily="2" charset="-122"/>
              </a:rPr>
              <a:t>需要进行同步控制</a:t>
            </a:r>
            <a:endParaRPr lang="en-US" altLang="zh-CN" sz="1600" dirty="0" smtClean="0">
              <a:solidFill>
                <a:prstClr val="black"/>
              </a:solidFill>
              <a:latin typeface="宋体" pitchFamily="2" charset="-122"/>
              <a:ea typeface="宋体" pitchFamily="2" charset="-122"/>
            </a:endParaRPr>
          </a:p>
          <a:p>
            <a:r>
              <a:rPr lang="zh-CN" altLang="en-US" sz="1200" dirty="0" smtClean="0">
                <a:solidFill>
                  <a:prstClr val="black"/>
                </a:solidFill>
                <a:latin typeface="宋体" pitchFamily="2" charset="-122"/>
                <a:ea typeface="宋体" pitchFamily="2" charset="-122"/>
              </a:rPr>
              <a:t>    参考代码：</a:t>
            </a:r>
            <a:r>
              <a:rPr lang="en-US" altLang="zh-CN" sz="1200" dirty="0" smtClean="0">
                <a:solidFill>
                  <a:prstClr val="black"/>
                </a:solidFill>
                <a:latin typeface="宋体" pitchFamily="2" charset="-122"/>
                <a:ea typeface="宋体" pitchFamily="2" charset="-122"/>
              </a:rPr>
              <a:t>$5_4_2</a:t>
            </a:r>
            <a:r>
              <a:rPr lang="en-US" altLang="zh-CN" sz="1200" dirty="0" smtClean="0">
                <a:latin typeface="宋体" pitchFamily="2" charset="-122"/>
                <a:ea typeface="宋体" pitchFamily="2" charset="-122"/>
              </a:rPr>
              <a:t> </a:t>
            </a:r>
            <a:r>
              <a:rPr lang="en-US" altLang="zh-CN" sz="1200" dirty="0" err="1" smtClean="0">
                <a:latin typeface="宋体" pitchFamily="2" charset="-122"/>
                <a:ea typeface="宋体" pitchFamily="2" charset="-122"/>
              </a:rPr>
              <a:t>Recipes_NoLock</a:t>
            </a:r>
            <a:r>
              <a:rPr lang="en-US" altLang="zh-CN" sz="1200" dirty="0" smtClean="0">
                <a:latin typeface="宋体" pitchFamily="2" charset="-122"/>
                <a:ea typeface="宋体" pitchFamily="2" charset="-122"/>
              </a:rPr>
              <a:t> &amp;&amp; </a:t>
            </a:r>
            <a:r>
              <a:rPr lang="en-US" altLang="zh-CN" sz="1200" dirty="0" err="1" smtClean="0">
                <a:latin typeface="宋体" pitchFamily="2" charset="-122"/>
                <a:ea typeface="宋体" pitchFamily="2" charset="-122"/>
              </a:rPr>
              <a:t>Recipes_Lock</a:t>
            </a:r>
            <a:endParaRPr lang="en-US" altLang="zh-CN" sz="1200" b="1" dirty="0" smtClean="0">
              <a:latin typeface="宋体" pitchFamily="2" charset="-122"/>
              <a:ea typeface="宋体" pitchFamily="2" charset="-122"/>
            </a:endParaRPr>
          </a:p>
          <a:p>
            <a:r>
              <a:rPr lang="zh-CN" altLang="en-US" sz="1600" b="1" dirty="0" smtClean="0">
                <a:latin typeface="宋体" pitchFamily="2" charset="-122"/>
                <a:ea typeface="宋体" pitchFamily="2" charset="-122"/>
              </a:rPr>
              <a:t>分布式计数器</a:t>
            </a:r>
            <a:endParaRPr lang="en-US" altLang="zh-CN" sz="1600" b="1" dirty="0" smtClean="0">
              <a:latin typeface="宋体" pitchFamily="2" charset="-122"/>
              <a:ea typeface="宋体" pitchFamily="2" charset="-122"/>
            </a:endParaRPr>
          </a:p>
          <a:p>
            <a:r>
              <a:rPr lang="zh-CN" altLang="en-US" sz="1600" dirty="0" smtClean="0">
                <a:latin typeface="宋体" pitchFamily="2" charset="-122"/>
                <a:ea typeface="宋体" pitchFamily="2" charset="-122"/>
              </a:rPr>
              <a:t>   场景：统计系统人数</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实现思路：指定一个数据节点作为计数器，多个应用实例在</a:t>
            </a:r>
            <a:r>
              <a:rPr lang="zh-CN" altLang="en-US" sz="1600" dirty="0" smtClean="0">
                <a:solidFill>
                  <a:srgbClr val="FF0000"/>
                </a:solidFill>
                <a:latin typeface="宋体" pitchFamily="2" charset="-122"/>
                <a:ea typeface="宋体" pitchFamily="2" charset="-122"/>
              </a:rPr>
              <a:t>分布式锁的控制下</a:t>
            </a:r>
            <a:r>
              <a:rPr lang="zh-CN" altLang="en-US" sz="1600" dirty="0" smtClean="0">
                <a:latin typeface="宋体" pitchFamily="2" charset="-122"/>
                <a:ea typeface="宋体" pitchFamily="2" charset="-122"/>
              </a:rPr>
              <a:t>，通过更新该数据节点的内容来实现计数功能</a:t>
            </a:r>
            <a:endParaRPr lang="en-US" altLang="zh-CN" sz="1600" dirty="0" smtClean="0">
              <a:latin typeface="宋体" pitchFamily="2" charset="-122"/>
              <a:ea typeface="宋体" pitchFamily="2" charset="-122"/>
            </a:endParaRPr>
          </a:p>
          <a:p>
            <a:r>
              <a:rPr lang="en-US" altLang="zh-CN" sz="1600" b="1" dirty="0" smtClean="0">
                <a:latin typeface="宋体" pitchFamily="2" charset="-122"/>
                <a:ea typeface="宋体" pitchFamily="2" charset="-122"/>
              </a:rPr>
              <a:t>   </a:t>
            </a:r>
            <a:r>
              <a:rPr lang="zh-CN" altLang="en-US" sz="1200" dirty="0" smtClean="0">
                <a:latin typeface="宋体" pitchFamily="2" charset="-122"/>
                <a:ea typeface="宋体" pitchFamily="2" charset="-122"/>
              </a:rPr>
              <a:t>参考代码：</a:t>
            </a:r>
            <a:r>
              <a:rPr lang="en-US" altLang="zh-CN" sz="1200" dirty="0" smtClean="0">
                <a:latin typeface="宋体" pitchFamily="2" charset="-122"/>
                <a:ea typeface="宋体" pitchFamily="2" charset="-122"/>
              </a:rPr>
              <a:t>$5_4_2 </a:t>
            </a:r>
            <a:r>
              <a:rPr lang="en-US" altLang="zh-CN" sz="1200" dirty="0" err="1" smtClean="0">
                <a:latin typeface="宋体" pitchFamily="2" charset="-122"/>
                <a:ea typeface="宋体" pitchFamily="2" charset="-122"/>
              </a:rPr>
              <a:t>Recipes_DistAtomicInt</a:t>
            </a:r>
            <a:r>
              <a:rPr lang="en-US" altLang="zh-CN" sz="1200" dirty="0" smtClean="0">
                <a:latin typeface="宋体" pitchFamily="2" charset="-122"/>
                <a:ea typeface="宋体" pitchFamily="2" charset="-122"/>
              </a:rPr>
              <a:t> &amp;&amp; Recipes_DistAtomicInt1</a:t>
            </a:r>
            <a:endParaRPr lang="en-US" altLang="zh-CN" sz="1200" b="1" dirty="0" smtClean="0">
              <a:latin typeface="宋体" pitchFamily="2" charset="-122"/>
              <a:ea typeface="宋体" pitchFamily="2" charset="-122"/>
            </a:endParaRPr>
          </a:p>
          <a:p>
            <a:r>
              <a:rPr lang="zh-CN" altLang="en-US" sz="1600" b="1" dirty="0" smtClean="0">
                <a:latin typeface="宋体" pitchFamily="2" charset="-122"/>
                <a:ea typeface="宋体" pitchFamily="2" charset="-122"/>
              </a:rPr>
              <a:t>分布式</a:t>
            </a:r>
            <a:r>
              <a:rPr lang="en-US" altLang="zh-CN" sz="1600" b="1" dirty="0" smtClean="0">
                <a:latin typeface="宋体" pitchFamily="2" charset="-122"/>
                <a:ea typeface="宋体" pitchFamily="2" charset="-122"/>
              </a:rPr>
              <a:t>Barrier</a:t>
            </a:r>
          </a:p>
          <a:p>
            <a:r>
              <a:rPr lang="en-US" altLang="zh-CN" sz="1600" b="1" dirty="0" smtClean="0">
                <a:latin typeface="宋体" pitchFamily="2" charset="-122"/>
                <a:ea typeface="宋体" pitchFamily="2" charset="-122"/>
              </a:rPr>
              <a:t>    </a:t>
            </a:r>
            <a:r>
              <a:rPr lang="zh-CN" altLang="en-US" sz="1600" dirty="0" smtClean="0">
                <a:latin typeface="宋体" pitchFamily="2" charset="-122"/>
                <a:ea typeface="宋体" pitchFamily="2" charset="-122"/>
              </a:rPr>
              <a:t>场景：赛跑比赛，需要选手们都准备才能开始比赛；等待所有线程</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进程</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都处于就绪状态后才开始同时执行其他业务逻辑；分布式环境中控制同时进入和退出，并可指定进入</a:t>
            </a:r>
            <a:r>
              <a:rPr lang="en-US" altLang="zh-CN" sz="1600" dirty="0" smtClean="0">
                <a:latin typeface="宋体" pitchFamily="2" charset="-122"/>
                <a:ea typeface="宋体" pitchFamily="2" charset="-122"/>
              </a:rPr>
              <a:t>Barrier</a:t>
            </a:r>
            <a:r>
              <a:rPr lang="zh-CN" altLang="en-US" sz="1600" dirty="0" smtClean="0">
                <a:latin typeface="宋体" pitchFamily="2" charset="-122"/>
                <a:ea typeface="宋体" pitchFamily="2" charset="-122"/>
              </a:rPr>
              <a:t>的成员数阈值</a:t>
            </a:r>
            <a:endParaRPr lang="en-US" altLang="zh-CN" sz="1600" dirty="0" smtClean="0">
              <a:latin typeface="宋体" pitchFamily="2" charset="-122"/>
              <a:ea typeface="宋体" pitchFamily="2" charset="-122"/>
            </a:endParaRPr>
          </a:p>
          <a:p>
            <a:r>
              <a:rPr lang="en-US" altLang="zh-CN" sz="2000" b="1" dirty="0" smtClean="0">
                <a:latin typeface="宋体" pitchFamily="2" charset="-122"/>
                <a:ea typeface="宋体" pitchFamily="2" charset="-122"/>
              </a:rPr>
              <a:t>   </a:t>
            </a:r>
            <a:r>
              <a:rPr lang="zh-CN" altLang="en-US" sz="1200" dirty="0" smtClean="0">
                <a:solidFill>
                  <a:prstClr val="black"/>
                </a:solidFill>
                <a:latin typeface="宋体" pitchFamily="2" charset="-122"/>
                <a:ea typeface="宋体" pitchFamily="2" charset="-122"/>
              </a:rPr>
              <a:t>参考代码：</a:t>
            </a:r>
            <a:r>
              <a:rPr lang="en-US" altLang="zh-CN" sz="1200" dirty="0" smtClean="0">
                <a:latin typeface="宋体" pitchFamily="2" charset="-122"/>
                <a:ea typeface="宋体" pitchFamily="2" charset="-122"/>
              </a:rPr>
              <a:t>$5_4_2 </a:t>
            </a:r>
            <a:r>
              <a:rPr lang="en-US" altLang="zh-CN" sz="1200" dirty="0" err="1" smtClean="0">
                <a:latin typeface="宋体" pitchFamily="2" charset="-122"/>
                <a:ea typeface="宋体" pitchFamily="2" charset="-122"/>
              </a:rPr>
              <a:t>Recipes_CyclicBarrier</a:t>
            </a:r>
            <a:r>
              <a:rPr lang="en-US" altLang="zh-CN" sz="1200" dirty="0" smtClean="0">
                <a:latin typeface="宋体" pitchFamily="2" charset="-122"/>
                <a:ea typeface="宋体" pitchFamily="2" charset="-122"/>
              </a:rPr>
              <a:t> &amp;&amp; </a:t>
            </a:r>
            <a:r>
              <a:rPr lang="en-US" altLang="zh-CN" sz="1200" smtClean="0">
                <a:latin typeface="宋体" pitchFamily="2" charset="-122"/>
                <a:ea typeface="宋体" pitchFamily="2" charset="-122"/>
              </a:rPr>
              <a:t>Recipes_Barrier1 </a:t>
            </a:r>
            <a:r>
              <a:rPr lang="en-US" altLang="zh-CN" sz="1200" smtClean="0">
                <a:latin typeface="宋体" pitchFamily="2" charset="-122"/>
                <a:ea typeface="宋体" pitchFamily="2" charset="-122"/>
              </a:rPr>
              <a:t>2</a:t>
            </a:r>
            <a:endParaRPr lang="en-US" altLang="zh-CN" sz="1200" b="1" dirty="0" smtClean="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499992" y="332656"/>
            <a:ext cx="3744417" cy="720725"/>
          </a:xfrm>
        </p:spPr>
        <p:txBody>
          <a:bodyPr/>
          <a:lstStyle/>
          <a:p>
            <a:r>
              <a:rPr lang="en-US" altLang="zh-CN" dirty="0" smtClean="0">
                <a:latin typeface="宋体" pitchFamily="2" charset="-122"/>
                <a:ea typeface="宋体" pitchFamily="2" charset="-122"/>
              </a:rPr>
              <a:t>Zookeeper</a:t>
            </a:r>
            <a:r>
              <a:rPr lang="zh-CN" altLang="en-US" dirty="0" smtClean="0">
                <a:latin typeface="宋体" pitchFamily="2" charset="-122"/>
                <a:ea typeface="宋体" pitchFamily="2" charset="-122"/>
              </a:rPr>
              <a:t>典型应用场景</a:t>
            </a:r>
            <a:endParaRPr lang="zh-CN" altLang="en-US" dirty="0">
              <a:latin typeface="宋体" pitchFamily="2" charset="-122"/>
              <a:ea typeface="宋体" pitchFamily="2" charset="-122"/>
            </a:endParaRPr>
          </a:p>
        </p:txBody>
      </p:sp>
      <p:sp>
        <p:nvSpPr>
          <p:cNvPr id="7" name="TextBox 6"/>
          <p:cNvSpPr txBox="1"/>
          <p:nvPr/>
        </p:nvSpPr>
        <p:spPr>
          <a:xfrm>
            <a:off x="323528" y="1340768"/>
            <a:ext cx="7920880" cy="2031325"/>
          </a:xfrm>
          <a:prstGeom prst="rect">
            <a:avLst/>
          </a:prstGeom>
          <a:noFill/>
        </p:spPr>
        <p:txBody>
          <a:bodyPr wrap="square" rtlCol="0">
            <a:spAutoFit/>
          </a:bodyPr>
          <a:lstStyle/>
          <a:p>
            <a:r>
              <a:rPr lang="en-US" altLang="zh-CN" dirty="0" smtClean="0">
                <a:latin typeface="宋体" pitchFamily="2" charset="-122"/>
                <a:ea typeface="宋体" pitchFamily="2" charset="-122"/>
              </a:rPr>
              <a:t>    </a:t>
            </a:r>
            <a:r>
              <a:rPr lang="en-US" altLang="zh-CN" dirty="0" err="1" smtClean="0">
                <a:latin typeface="宋体" pitchFamily="2" charset="-122"/>
                <a:ea typeface="宋体" pitchFamily="2" charset="-122"/>
              </a:rPr>
              <a:t>ZooKeeper</a:t>
            </a:r>
            <a:r>
              <a:rPr lang="zh-CN" altLang="en-US" dirty="0" smtClean="0">
                <a:latin typeface="宋体" pitchFamily="2" charset="-122"/>
                <a:ea typeface="宋体" pitchFamily="2" charset="-122"/>
              </a:rPr>
              <a:t>是一个典型的发布</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订阅模式的分布式数据管理和协调框架，开发人员可以使用它来进行分布式数据的发布和订阅。</a:t>
            </a:r>
            <a:endParaRPr lang="en-US" altLang="zh-CN" dirty="0" smtClean="0">
              <a:latin typeface="宋体" pitchFamily="2" charset="-122"/>
              <a:ea typeface="宋体" pitchFamily="2" charset="-122"/>
            </a:endParaRPr>
          </a:p>
          <a:p>
            <a:endParaRPr lang="en-US" altLang="zh-CN" dirty="0" smtClean="0">
              <a:latin typeface="宋体" pitchFamily="2" charset="-122"/>
              <a:ea typeface="宋体" pitchFamily="2" charset="-122"/>
            </a:endParaRPr>
          </a:p>
          <a:p>
            <a:r>
              <a:rPr lang="en-US" altLang="zh-CN" dirty="0" smtClean="0">
                <a:latin typeface="宋体" pitchFamily="2" charset="-122"/>
                <a:ea typeface="宋体" pitchFamily="2" charset="-122"/>
              </a:rPr>
              <a:t>    </a:t>
            </a:r>
            <a:r>
              <a:rPr lang="zh-CN" altLang="en-US" dirty="0" smtClean="0">
                <a:latin typeface="宋体" pitchFamily="2" charset="-122"/>
                <a:ea typeface="宋体" pitchFamily="2" charset="-122"/>
              </a:rPr>
              <a:t>通过对</a:t>
            </a:r>
            <a:r>
              <a:rPr lang="en-US" altLang="zh-CN" dirty="0" err="1" smtClean="0">
                <a:latin typeface="宋体" pitchFamily="2" charset="-122"/>
                <a:ea typeface="宋体" pitchFamily="2" charset="-122"/>
              </a:rPr>
              <a:t>ZooKeeper</a:t>
            </a:r>
            <a:r>
              <a:rPr lang="zh-CN" altLang="en-US" dirty="0" smtClean="0">
                <a:latin typeface="宋体" pitchFamily="2" charset="-122"/>
                <a:ea typeface="宋体" pitchFamily="2" charset="-122"/>
              </a:rPr>
              <a:t>中丰富的数据节点类型进行交叉使用，配合</a:t>
            </a:r>
            <a:r>
              <a:rPr lang="en-US" altLang="zh-CN" dirty="0" smtClean="0">
                <a:latin typeface="宋体" pitchFamily="2" charset="-122"/>
                <a:ea typeface="宋体" pitchFamily="2" charset="-122"/>
              </a:rPr>
              <a:t>Watcher</a:t>
            </a:r>
            <a:r>
              <a:rPr lang="zh-CN" altLang="en-US" dirty="0" smtClean="0">
                <a:latin typeface="宋体" pitchFamily="2" charset="-122"/>
                <a:ea typeface="宋体" pitchFamily="2" charset="-122"/>
              </a:rPr>
              <a:t>事件通知机制，可以非常方便的构建一系列分布式应用中都会涉及的核心功能，如数据发布和订阅、负载均衡、命名服务、分布式协调</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通知、集群管理、</a:t>
            </a:r>
            <a:r>
              <a:rPr lang="en-US" altLang="zh-CN" dirty="0" smtClean="0">
                <a:latin typeface="宋体" pitchFamily="2" charset="-122"/>
                <a:ea typeface="宋体" pitchFamily="2" charset="-122"/>
              </a:rPr>
              <a:t>Master</a:t>
            </a:r>
            <a:r>
              <a:rPr lang="zh-CN" altLang="en-US" dirty="0" smtClean="0">
                <a:latin typeface="宋体" pitchFamily="2" charset="-122"/>
                <a:ea typeface="宋体" pitchFamily="2" charset="-122"/>
              </a:rPr>
              <a:t>选举、分布式锁和分布式队列等。</a:t>
            </a:r>
            <a:endParaRPr lang="en-US" altLang="zh-CN" dirty="0" smtClean="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868144" y="260648"/>
            <a:ext cx="2304256" cy="720725"/>
          </a:xfrm>
        </p:spPr>
        <p:txBody>
          <a:bodyPr/>
          <a:lstStyle/>
          <a:p>
            <a:r>
              <a:rPr lang="zh-CN" altLang="en-US" dirty="0" smtClean="0">
                <a:latin typeface="宋体" pitchFamily="2" charset="-122"/>
                <a:ea typeface="宋体" pitchFamily="2" charset="-122"/>
              </a:rPr>
              <a:t>数据发布</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订阅</a:t>
            </a:r>
            <a:endParaRPr lang="zh-CN" altLang="en-US" dirty="0">
              <a:latin typeface="宋体" pitchFamily="2" charset="-122"/>
              <a:ea typeface="宋体" pitchFamily="2" charset="-122"/>
            </a:endParaRPr>
          </a:p>
        </p:txBody>
      </p:sp>
      <p:sp>
        <p:nvSpPr>
          <p:cNvPr id="7" name="TextBox 6"/>
          <p:cNvSpPr txBox="1"/>
          <p:nvPr/>
        </p:nvSpPr>
        <p:spPr>
          <a:xfrm>
            <a:off x="323528" y="1124744"/>
            <a:ext cx="7920880" cy="861774"/>
          </a:xfrm>
          <a:prstGeom prst="rect">
            <a:avLst/>
          </a:prstGeom>
          <a:noFill/>
        </p:spPr>
        <p:txBody>
          <a:bodyPr wrap="square" rtlCol="0">
            <a:spAutoFit/>
          </a:bodyPr>
          <a:lstStyle/>
          <a:p>
            <a:r>
              <a:rPr lang="en-US" altLang="zh-CN" dirty="0" smtClean="0">
                <a:latin typeface="宋体" pitchFamily="2" charset="-122"/>
                <a:ea typeface="宋体" pitchFamily="2" charset="-122"/>
              </a:rPr>
              <a:t>    </a:t>
            </a:r>
            <a:r>
              <a:rPr lang="zh-CN" altLang="en-US" sz="1600" dirty="0" smtClean="0">
                <a:latin typeface="宋体" pitchFamily="2" charset="-122"/>
                <a:ea typeface="宋体" pitchFamily="2" charset="-122"/>
              </a:rPr>
              <a:t>数据发布</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订阅系统，及所谓的配置中心，就是发布者将数据发布到</a:t>
            </a:r>
            <a:r>
              <a:rPr lang="en-US" altLang="zh-CN" sz="1600" dirty="0" err="1" smtClean="0">
                <a:latin typeface="宋体" pitchFamily="2" charset="-122"/>
                <a:ea typeface="宋体" pitchFamily="2" charset="-122"/>
              </a:rPr>
              <a:t>ZooKeeper</a:t>
            </a:r>
            <a:r>
              <a:rPr lang="zh-CN" altLang="en-US" sz="1600" dirty="0" smtClean="0">
                <a:latin typeface="宋体" pitchFamily="2" charset="-122"/>
                <a:ea typeface="宋体" pitchFamily="2" charset="-122"/>
              </a:rPr>
              <a:t>的一个或一系列节点上，供订阅者进行数据订阅，进而达到动态获取数据的目的，实现配置信息的集中式管理和数据的动态更新。</a:t>
            </a:r>
            <a:endParaRPr lang="en-US" altLang="zh-CN" sz="1600" dirty="0" smtClean="0">
              <a:latin typeface="宋体" pitchFamily="2" charset="-122"/>
              <a:ea typeface="宋体" pitchFamily="2" charset="-122"/>
            </a:endParaRPr>
          </a:p>
        </p:txBody>
      </p:sp>
      <p:sp>
        <p:nvSpPr>
          <p:cNvPr id="1025" name="AutoShape 1" descr="C:\Users\Administrator\Documents\Tencent Files\992740288\Image\C2C\DN4%LAY)[GG5($2`AU4[X.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latin typeface="宋体" pitchFamily="2" charset="-122"/>
              <a:ea typeface="宋体" pitchFamily="2" charset="-122"/>
            </a:endParaRPr>
          </a:p>
        </p:txBody>
      </p:sp>
      <p:sp>
        <p:nvSpPr>
          <p:cNvPr id="1026" name="AutoShape 2" descr="C:\Users\Administrator\Documents\Tencent Files\992740288\Image\C2C\DN4%LAY)[GG5($2`AU4[X.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latin typeface="宋体" pitchFamily="2" charset="-122"/>
              <a:ea typeface="宋体" pitchFamily="2" charset="-122"/>
            </a:endParaRPr>
          </a:p>
        </p:txBody>
      </p:sp>
      <p:sp>
        <p:nvSpPr>
          <p:cNvPr id="8" name="TextBox 7"/>
          <p:cNvSpPr txBox="1"/>
          <p:nvPr/>
        </p:nvSpPr>
        <p:spPr>
          <a:xfrm>
            <a:off x="539552" y="4221088"/>
            <a:ext cx="8064896" cy="1569660"/>
          </a:xfrm>
          <a:prstGeom prst="rect">
            <a:avLst/>
          </a:prstGeom>
          <a:noFill/>
        </p:spPr>
        <p:txBody>
          <a:bodyPr wrap="square" rtlCol="0">
            <a:spAutoFit/>
          </a:bodyPr>
          <a:lstStyle/>
          <a:p>
            <a:r>
              <a:rPr lang="zh-CN" altLang="en-US" sz="1600" dirty="0" smtClean="0">
                <a:latin typeface="宋体" pitchFamily="2" charset="-122"/>
                <a:ea typeface="宋体" pitchFamily="2" charset="-122"/>
              </a:rPr>
              <a:t>配置存储：</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创建一个数据节点存储配置信息</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配置获取：</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每台集群中的机器在启动初始化阶段读取配置信息，并注册数据变更监听</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配置变更：</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数据变更时，会通知到订阅的客户端，客户端可以重新获取数据</a:t>
            </a:r>
            <a:endParaRPr lang="en-US" altLang="zh-CN" sz="1600" dirty="0" smtClean="0">
              <a:latin typeface="宋体" pitchFamily="2" charset="-122"/>
              <a:ea typeface="宋体" pitchFamily="2" charset="-122"/>
            </a:endParaRPr>
          </a:p>
        </p:txBody>
      </p:sp>
      <p:pic>
        <p:nvPicPr>
          <p:cNvPr id="3" name="图片 2"/>
          <p:cNvPicPr>
            <a:picLocks noChangeAspect="1"/>
          </p:cNvPicPr>
          <p:nvPr/>
        </p:nvPicPr>
        <p:blipFill>
          <a:blip r:embed="rId2"/>
          <a:stretch>
            <a:fillRect/>
          </a:stretch>
        </p:blipFill>
        <p:spPr>
          <a:xfrm>
            <a:off x="1547664" y="2143070"/>
            <a:ext cx="5040560" cy="192146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868144" y="260648"/>
            <a:ext cx="2160241" cy="720725"/>
          </a:xfrm>
        </p:spPr>
        <p:txBody>
          <a:bodyPr/>
          <a:lstStyle/>
          <a:p>
            <a:r>
              <a:rPr lang="zh-CN" altLang="en-US" dirty="0" smtClean="0">
                <a:latin typeface="宋体" pitchFamily="2" charset="-122"/>
                <a:ea typeface="宋体" pitchFamily="2" charset="-122"/>
              </a:rPr>
              <a:t>负载均衡</a:t>
            </a:r>
            <a:endParaRPr lang="zh-CN" altLang="en-US" dirty="0">
              <a:latin typeface="宋体" pitchFamily="2" charset="-122"/>
              <a:ea typeface="宋体" pitchFamily="2" charset="-122"/>
            </a:endParaRPr>
          </a:p>
        </p:txBody>
      </p:sp>
      <p:sp>
        <p:nvSpPr>
          <p:cNvPr id="7" name="TextBox 6"/>
          <p:cNvSpPr txBox="1"/>
          <p:nvPr/>
        </p:nvSpPr>
        <p:spPr>
          <a:xfrm>
            <a:off x="319314" y="1210279"/>
            <a:ext cx="7920880" cy="615553"/>
          </a:xfrm>
          <a:prstGeom prst="rect">
            <a:avLst/>
          </a:prstGeom>
          <a:noFill/>
        </p:spPr>
        <p:txBody>
          <a:bodyPr wrap="square" rtlCol="0">
            <a:spAutoFit/>
          </a:bodyPr>
          <a:lstStyle/>
          <a:p>
            <a:r>
              <a:rPr lang="en-US" altLang="zh-CN" dirty="0" smtClean="0">
                <a:latin typeface="宋体" pitchFamily="2" charset="-122"/>
                <a:ea typeface="宋体" pitchFamily="2" charset="-122"/>
              </a:rPr>
              <a:t>    </a:t>
            </a:r>
            <a:r>
              <a:rPr lang="en-US" altLang="zh-CN" sz="1600" dirty="0" smtClean="0">
                <a:latin typeface="宋体" pitchFamily="2" charset="-122"/>
                <a:ea typeface="宋体" pitchFamily="2" charset="-122"/>
              </a:rPr>
              <a:t>DNS</a:t>
            </a:r>
            <a:r>
              <a:rPr lang="zh-CN" altLang="en-US" sz="1600" dirty="0" smtClean="0">
                <a:latin typeface="宋体" pitchFamily="2" charset="-122"/>
                <a:ea typeface="宋体" pitchFamily="2" charset="-122"/>
              </a:rPr>
              <a:t>域名系统是一个超大规模的分布式映射表，用于将域名和</a:t>
            </a:r>
            <a:r>
              <a:rPr lang="en-US" altLang="zh-CN" sz="1600" dirty="0" smtClean="0">
                <a:latin typeface="宋体" pitchFamily="2" charset="-122"/>
                <a:ea typeface="宋体" pitchFamily="2" charset="-122"/>
              </a:rPr>
              <a:t>IP</a:t>
            </a:r>
            <a:r>
              <a:rPr lang="zh-CN" altLang="en-US" sz="1600" dirty="0" smtClean="0">
                <a:latin typeface="宋体" pitchFamily="2" charset="-122"/>
                <a:ea typeface="宋体" pitchFamily="2" charset="-122"/>
              </a:rPr>
              <a:t>地址进行一一映射，进而方便人们通过域名访问互联网站点。</a:t>
            </a:r>
            <a:endParaRPr lang="en-US" altLang="zh-CN" sz="1600" dirty="0" smtClean="0">
              <a:latin typeface="宋体" pitchFamily="2" charset="-122"/>
              <a:ea typeface="宋体" pitchFamily="2" charset="-122"/>
            </a:endParaRPr>
          </a:p>
        </p:txBody>
      </p:sp>
      <p:sp>
        <p:nvSpPr>
          <p:cNvPr id="1025" name="AutoShape 1" descr="C:\Users\Administrator\Documents\Tencent Files\992740288\Image\C2C\DN4%LAY)[GG5($2`AU4[X.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latin typeface="宋体" pitchFamily="2" charset="-122"/>
              <a:ea typeface="宋体" pitchFamily="2" charset="-122"/>
            </a:endParaRPr>
          </a:p>
        </p:txBody>
      </p:sp>
      <p:sp>
        <p:nvSpPr>
          <p:cNvPr id="1026" name="AutoShape 2" descr="C:\Users\Administrator\Documents\Tencent Files\992740288\Image\C2C\DN4%LAY)[GG5($2`AU4[X.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latin typeface="宋体" pitchFamily="2" charset="-122"/>
              <a:ea typeface="宋体" pitchFamily="2" charset="-122"/>
            </a:endParaRPr>
          </a:p>
        </p:txBody>
      </p:sp>
      <p:sp>
        <p:nvSpPr>
          <p:cNvPr id="11" name="TextBox 10"/>
          <p:cNvSpPr txBox="1"/>
          <p:nvPr/>
        </p:nvSpPr>
        <p:spPr>
          <a:xfrm>
            <a:off x="467544" y="4018699"/>
            <a:ext cx="8064896" cy="1569660"/>
          </a:xfrm>
          <a:prstGeom prst="rect">
            <a:avLst/>
          </a:prstGeom>
          <a:noFill/>
        </p:spPr>
        <p:txBody>
          <a:bodyPr wrap="square" rtlCol="0">
            <a:spAutoFit/>
          </a:bodyPr>
          <a:lstStyle/>
          <a:p>
            <a:r>
              <a:rPr lang="zh-CN" altLang="en-US" sz="1600" dirty="0" smtClean="0">
                <a:latin typeface="宋体" pitchFamily="2" charset="-122"/>
                <a:ea typeface="宋体" pitchFamily="2" charset="-122"/>
              </a:rPr>
              <a:t>域名配置：</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每个应用创建自己的数据节点作为域名配置的根节点，在域名节点存储</a:t>
            </a:r>
            <a:r>
              <a:rPr lang="en-US" altLang="zh-CN" sz="1600" dirty="0" err="1" smtClean="0">
                <a:latin typeface="宋体" pitchFamily="2" charset="-122"/>
                <a:ea typeface="宋体" pitchFamily="2" charset="-122"/>
              </a:rPr>
              <a:t>ip:port</a:t>
            </a:r>
            <a:r>
              <a:rPr lang="zh-CN" altLang="en-US" sz="1600" dirty="0" smtClean="0">
                <a:latin typeface="宋体" pitchFamily="2" charset="-122"/>
                <a:ea typeface="宋体" pitchFamily="2" charset="-122"/>
              </a:rPr>
              <a:t>信息</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域名解析：</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由应用自己负责，读取配置信息，同时在域名节点上注册数据变更</a:t>
            </a:r>
            <a:r>
              <a:rPr lang="en-US" altLang="zh-CN" sz="1600" dirty="0" smtClean="0">
                <a:latin typeface="宋体" pitchFamily="2" charset="-122"/>
                <a:ea typeface="宋体" pitchFamily="2" charset="-122"/>
              </a:rPr>
              <a:t>Watcher</a:t>
            </a:r>
            <a:r>
              <a:rPr lang="zh-CN" altLang="en-US" sz="1600" dirty="0" smtClean="0">
                <a:latin typeface="宋体" pitchFamily="2" charset="-122"/>
                <a:ea typeface="宋体" pitchFamily="2" charset="-122"/>
              </a:rPr>
              <a:t>监听</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域名变更：</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通知订阅的客户端，客户端自行处理</a:t>
            </a:r>
            <a:endParaRPr lang="en-US" altLang="zh-CN" sz="1600" dirty="0" smtClean="0">
              <a:latin typeface="宋体" pitchFamily="2" charset="-122"/>
              <a:ea typeface="宋体" pitchFamily="2" charset="-122"/>
            </a:endParaRPr>
          </a:p>
        </p:txBody>
      </p:sp>
      <p:pic>
        <p:nvPicPr>
          <p:cNvPr id="2" name="图片 1"/>
          <p:cNvPicPr>
            <a:picLocks noChangeAspect="1"/>
          </p:cNvPicPr>
          <p:nvPr/>
        </p:nvPicPr>
        <p:blipFill>
          <a:blip r:embed="rId3"/>
          <a:stretch>
            <a:fillRect/>
          </a:stretch>
        </p:blipFill>
        <p:spPr>
          <a:xfrm>
            <a:off x="1043608" y="1909561"/>
            <a:ext cx="6120680" cy="195663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40151" y="260352"/>
            <a:ext cx="2304257" cy="720725"/>
          </a:xfrm>
        </p:spPr>
        <p:txBody>
          <a:bodyPr/>
          <a:lstStyle/>
          <a:p>
            <a:r>
              <a:rPr lang="zh-CN" altLang="en-US" dirty="0" smtClean="0">
                <a:latin typeface="宋体" pitchFamily="2" charset="-122"/>
                <a:ea typeface="宋体" pitchFamily="2" charset="-122"/>
              </a:rPr>
              <a:t>负载均衡</a:t>
            </a:r>
            <a:endParaRPr lang="zh-CN" altLang="en-US" dirty="0">
              <a:latin typeface="宋体" pitchFamily="2" charset="-122"/>
              <a:ea typeface="宋体" pitchFamily="2" charset="-122"/>
            </a:endParaRPr>
          </a:p>
        </p:txBody>
      </p:sp>
      <p:sp>
        <p:nvSpPr>
          <p:cNvPr id="5" name="TextBox 4"/>
          <p:cNvSpPr txBox="1"/>
          <p:nvPr/>
        </p:nvSpPr>
        <p:spPr>
          <a:xfrm>
            <a:off x="395536" y="4385226"/>
            <a:ext cx="8424936" cy="1815882"/>
          </a:xfrm>
          <a:prstGeom prst="rect">
            <a:avLst/>
          </a:prstGeom>
          <a:noFill/>
        </p:spPr>
        <p:txBody>
          <a:bodyPr wrap="square" rtlCol="0">
            <a:spAutoFit/>
          </a:bodyPr>
          <a:lstStyle/>
          <a:p>
            <a:r>
              <a:rPr lang="zh-CN" altLang="en-US" sz="1600" dirty="0" smtClean="0">
                <a:latin typeface="宋体" pitchFamily="2" charset="-122"/>
                <a:ea typeface="宋体" pitchFamily="2" charset="-122"/>
              </a:rPr>
              <a:t>域名注册：</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    服务提供者通过</a:t>
            </a:r>
            <a:r>
              <a:rPr lang="en-US" altLang="zh-CN" sz="1600" dirty="0" err="1" smtClean="0">
                <a:latin typeface="宋体" pitchFamily="2" charset="-122"/>
                <a:ea typeface="宋体" pitchFamily="2" charset="-122"/>
              </a:rPr>
              <a:t>sdk</a:t>
            </a:r>
            <a:r>
              <a:rPr lang="zh-CN" altLang="en-US" sz="1600" dirty="0" smtClean="0">
                <a:latin typeface="宋体" pitchFamily="2" charset="-122"/>
                <a:ea typeface="宋体" pitchFamily="2" charset="-122"/>
              </a:rPr>
              <a:t>提供的接口将</a:t>
            </a:r>
            <a:r>
              <a:rPr lang="en-US" altLang="zh-CN" sz="1600" dirty="0" err="1" smtClean="0">
                <a:latin typeface="宋体" pitchFamily="2" charset="-122"/>
                <a:ea typeface="宋体" pitchFamily="2" charset="-122"/>
              </a:rPr>
              <a:t>ip</a:t>
            </a:r>
            <a:r>
              <a:rPr lang="zh-CN" altLang="en-US" sz="1600" dirty="0" smtClean="0">
                <a:latin typeface="宋体" pitchFamily="2" charset="-122"/>
                <a:ea typeface="宋体" pitchFamily="2" charset="-122"/>
              </a:rPr>
              <a:t>和端口信息提供给</a:t>
            </a:r>
            <a:r>
              <a:rPr lang="en-US" altLang="zh-CN" sz="1600" dirty="0" smtClean="0">
                <a:latin typeface="宋体" pitchFamily="2" charset="-122"/>
                <a:ea typeface="宋体" pitchFamily="2" charset="-122"/>
              </a:rPr>
              <a:t>register</a:t>
            </a:r>
            <a:r>
              <a:rPr lang="zh-CN" altLang="en-US" sz="1600" dirty="0" smtClean="0">
                <a:latin typeface="宋体" pitchFamily="2" charset="-122"/>
                <a:ea typeface="宋体" pitchFamily="2" charset="-122"/>
              </a:rPr>
              <a:t>，</a:t>
            </a:r>
            <a:r>
              <a:rPr lang="en-US" altLang="zh-CN" sz="1600" dirty="0" smtClean="0">
                <a:latin typeface="宋体" pitchFamily="2" charset="-122"/>
                <a:ea typeface="宋体" pitchFamily="2" charset="-122"/>
              </a:rPr>
              <a:t>register</a:t>
            </a:r>
            <a:r>
              <a:rPr lang="zh-CN" altLang="en-US" sz="1600" dirty="0" smtClean="0">
                <a:latin typeface="宋体" pitchFamily="2" charset="-122"/>
                <a:ea typeface="宋体" pitchFamily="2" charset="-122"/>
              </a:rPr>
              <a:t>负责将其写入域名节点</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域名解析：</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服务消费者向</a:t>
            </a:r>
            <a:r>
              <a:rPr lang="en-US" altLang="zh-CN" sz="1600" dirty="0" smtClean="0">
                <a:latin typeface="宋体" pitchFamily="2" charset="-122"/>
                <a:ea typeface="宋体" pitchFamily="2" charset="-122"/>
              </a:rPr>
              <a:t>dispatcher</a:t>
            </a:r>
            <a:r>
              <a:rPr lang="zh-CN" altLang="en-US" sz="1600" dirty="0" smtClean="0">
                <a:latin typeface="宋体" pitchFamily="2" charset="-122"/>
                <a:ea typeface="宋体" pitchFamily="2" charset="-122"/>
              </a:rPr>
              <a:t>发出域名解析请求，由</a:t>
            </a:r>
            <a:r>
              <a:rPr lang="en-US" altLang="zh-CN" sz="1600" dirty="0" smtClean="0">
                <a:latin typeface="宋体" pitchFamily="2" charset="-122"/>
                <a:ea typeface="宋体" pitchFamily="2" charset="-122"/>
              </a:rPr>
              <a:t>dispatcher</a:t>
            </a:r>
            <a:r>
              <a:rPr lang="zh-CN" altLang="en-US" sz="1600" dirty="0" smtClean="0">
                <a:latin typeface="宋体" pitchFamily="2" charset="-122"/>
                <a:ea typeface="宋体" pitchFamily="2" charset="-122"/>
              </a:rPr>
              <a:t>读取并根据策略返回</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域名探测：</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服务提供者向</a:t>
            </a:r>
            <a:r>
              <a:rPr lang="en-US" altLang="zh-CN" sz="1600" dirty="0" smtClean="0">
                <a:latin typeface="宋体" pitchFamily="2" charset="-122"/>
                <a:ea typeface="宋体" pitchFamily="2" charset="-122"/>
              </a:rPr>
              <a:t>Scanner</a:t>
            </a:r>
            <a:r>
              <a:rPr lang="zh-CN" altLang="en-US" sz="1600" dirty="0" smtClean="0">
                <a:latin typeface="宋体" pitchFamily="2" charset="-122"/>
                <a:ea typeface="宋体" pitchFamily="2" charset="-122"/>
              </a:rPr>
              <a:t>汇报自己的情况，</a:t>
            </a:r>
            <a:r>
              <a:rPr lang="en-US" altLang="zh-CN" sz="1600" dirty="0" smtClean="0">
                <a:latin typeface="宋体" pitchFamily="2" charset="-122"/>
                <a:ea typeface="宋体" pitchFamily="2" charset="-122"/>
              </a:rPr>
              <a:t> Scanner</a:t>
            </a:r>
            <a:r>
              <a:rPr lang="zh-CN" altLang="en-US" sz="1600" dirty="0" smtClean="0">
                <a:latin typeface="宋体" pitchFamily="2" charset="-122"/>
                <a:ea typeface="宋体" pitchFamily="2" charset="-122"/>
              </a:rPr>
              <a:t>进行</a:t>
            </a:r>
            <a:r>
              <a:rPr lang="en-US" altLang="zh-CN" sz="1600" dirty="0" err="1" smtClean="0">
                <a:latin typeface="宋体" pitchFamily="2" charset="-122"/>
                <a:ea typeface="宋体" pitchFamily="2" charset="-122"/>
              </a:rPr>
              <a:t>ip</a:t>
            </a:r>
            <a:r>
              <a:rPr lang="zh-CN" altLang="en-US" sz="1600" dirty="0" smtClean="0">
                <a:latin typeface="宋体" pitchFamily="2" charset="-122"/>
                <a:ea typeface="宋体" pitchFamily="2" charset="-122"/>
              </a:rPr>
              <a:t>清理</a:t>
            </a:r>
            <a:endParaRPr lang="en-US" altLang="zh-CN" sz="1600" dirty="0" smtClean="0">
              <a:latin typeface="宋体" pitchFamily="2" charset="-122"/>
              <a:ea typeface="宋体" pitchFamily="2" charset="-122"/>
            </a:endParaRPr>
          </a:p>
        </p:txBody>
      </p:sp>
      <p:pic>
        <p:nvPicPr>
          <p:cNvPr id="4" name="图片 3"/>
          <p:cNvPicPr>
            <a:picLocks noChangeAspect="1"/>
          </p:cNvPicPr>
          <p:nvPr/>
        </p:nvPicPr>
        <p:blipFill>
          <a:blip r:embed="rId3"/>
          <a:stretch>
            <a:fillRect/>
          </a:stretch>
        </p:blipFill>
        <p:spPr>
          <a:xfrm>
            <a:off x="971600" y="1176305"/>
            <a:ext cx="6480720" cy="301369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436096" y="260648"/>
            <a:ext cx="2808312" cy="720725"/>
          </a:xfrm>
        </p:spPr>
        <p:txBody>
          <a:bodyPr/>
          <a:lstStyle/>
          <a:p>
            <a:r>
              <a:rPr lang="en-US" altLang="zh-CN" dirty="0" err="1">
                <a:latin typeface="宋体" pitchFamily="2" charset="-122"/>
                <a:ea typeface="宋体" pitchFamily="2" charset="-122"/>
              </a:rPr>
              <a:t>d</a:t>
            </a:r>
            <a:r>
              <a:rPr lang="en-US" altLang="zh-CN" dirty="0" err="1" smtClean="0">
                <a:latin typeface="宋体" pitchFamily="2" charset="-122"/>
                <a:ea typeface="宋体" pitchFamily="2" charset="-122"/>
              </a:rPr>
              <a:t>ubbo</a:t>
            </a:r>
            <a:r>
              <a:rPr lang="en-US" altLang="zh-CN" dirty="0" smtClean="0">
                <a:latin typeface="宋体" pitchFamily="2" charset="-122"/>
                <a:ea typeface="宋体" pitchFamily="2" charset="-122"/>
              </a:rPr>
              <a:t> - </a:t>
            </a:r>
            <a:r>
              <a:rPr lang="zh-CN" altLang="en-US" dirty="0" smtClean="0">
                <a:latin typeface="宋体" pitchFamily="2" charset="-122"/>
                <a:ea typeface="宋体" pitchFamily="2" charset="-122"/>
              </a:rPr>
              <a:t>注册中心</a:t>
            </a:r>
            <a:endParaRPr lang="zh-CN" altLang="en-US" dirty="0">
              <a:latin typeface="宋体" pitchFamily="2" charset="-122"/>
              <a:ea typeface="宋体" pitchFamily="2" charset="-122"/>
            </a:endParaRPr>
          </a:p>
        </p:txBody>
      </p:sp>
      <p:pic>
        <p:nvPicPr>
          <p:cNvPr id="2" name="图片 1"/>
          <p:cNvPicPr>
            <a:picLocks noChangeAspect="1"/>
          </p:cNvPicPr>
          <p:nvPr/>
        </p:nvPicPr>
        <p:blipFill>
          <a:blip r:embed="rId3"/>
          <a:stretch>
            <a:fillRect/>
          </a:stretch>
        </p:blipFill>
        <p:spPr>
          <a:xfrm>
            <a:off x="683568" y="1268760"/>
            <a:ext cx="7210142" cy="424847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43174" y="2786058"/>
            <a:ext cx="2954656" cy="923330"/>
          </a:xfrm>
          <a:prstGeom prst="rect">
            <a:avLst/>
          </a:prstGeom>
          <a:noFill/>
        </p:spPr>
        <p:txBody>
          <a:bodyPr wrap="none" lIns="91440" tIns="45720" rIns="91440" bIns="45720">
            <a:spAutoFit/>
          </a:bodyPr>
          <a:lstStyle/>
          <a:p>
            <a:pPr algn="ctr"/>
            <a:r>
              <a:rPr lang="zh-CN" alt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宋体" pitchFamily="2" charset="-122"/>
                <a:ea typeface="宋体" pitchFamily="2" charset="-122"/>
              </a:rPr>
              <a:t>谢谢观赏</a:t>
            </a:r>
            <a:endParaRPr lang="zh-CN" alt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156176" y="260648"/>
            <a:ext cx="2457996" cy="720725"/>
          </a:xfrm>
        </p:spPr>
        <p:txBody>
          <a:bodyPr/>
          <a:lstStyle/>
          <a:p>
            <a:r>
              <a:rPr lang="zh-CN" altLang="en-US" dirty="0" smtClean="0">
                <a:latin typeface="宋体" pitchFamily="2" charset="-122"/>
                <a:ea typeface="宋体" pitchFamily="2" charset="-122"/>
              </a:rPr>
              <a:t>分布式环境问题</a:t>
            </a:r>
            <a:endParaRPr lang="zh-CN" altLang="en-US" dirty="0">
              <a:latin typeface="宋体" pitchFamily="2" charset="-122"/>
              <a:ea typeface="宋体" pitchFamily="2" charset="-122"/>
            </a:endParaRPr>
          </a:p>
        </p:txBody>
      </p:sp>
      <p:sp>
        <p:nvSpPr>
          <p:cNvPr id="16" name="圆角矩形 15"/>
          <p:cNvSpPr/>
          <p:nvPr/>
        </p:nvSpPr>
        <p:spPr bwMode="auto">
          <a:xfrm>
            <a:off x="251520" y="1196752"/>
            <a:ext cx="3744416" cy="1368152"/>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dirty="0">
              <a:latin typeface="宋体" pitchFamily="2" charset="-122"/>
              <a:ea typeface="宋体" pitchFamily="2" charset="-122"/>
            </a:endParaRPr>
          </a:p>
        </p:txBody>
      </p:sp>
      <p:sp>
        <p:nvSpPr>
          <p:cNvPr id="18" name="圆角矩形 17"/>
          <p:cNvSpPr/>
          <p:nvPr/>
        </p:nvSpPr>
        <p:spPr bwMode="auto">
          <a:xfrm>
            <a:off x="4572000" y="1196752"/>
            <a:ext cx="4104456" cy="1368152"/>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dirty="0">
              <a:latin typeface="宋体" pitchFamily="2" charset="-122"/>
              <a:ea typeface="宋体" pitchFamily="2" charset="-122"/>
            </a:endParaRPr>
          </a:p>
        </p:txBody>
      </p:sp>
      <p:sp>
        <p:nvSpPr>
          <p:cNvPr id="19" name="圆角矩形 18"/>
          <p:cNvSpPr/>
          <p:nvPr/>
        </p:nvSpPr>
        <p:spPr bwMode="auto">
          <a:xfrm>
            <a:off x="395536" y="3645024"/>
            <a:ext cx="3672408" cy="201622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dirty="0">
              <a:latin typeface="宋体" pitchFamily="2" charset="-122"/>
              <a:ea typeface="宋体" pitchFamily="2" charset="-122"/>
            </a:endParaRPr>
          </a:p>
        </p:txBody>
      </p:sp>
      <p:sp>
        <p:nvSpPr>
          <p:cNvPr id="20" name="圆角矩形 19"/>
          <p:cNvSpPr/>
          <p:nvPr/>
        </p:nvSpPr>
        <p:spPr bwMode="auto">
          <a:xfrm>
            <a:off x="4644008" y="3645024"/>
            <a:ext cx="4176464" cy="201622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dirty="0">
              <a:latin typeface="宋体" pitchFamily="2" charset="-122"/>
              <a:ea typeface="宋体" pitchFamily="2" charset="-122"/>
            </a:endParaRPr>
          </a:p>
        </p:txBody>
      </p:sp>
      <p:sp>
        <p:nvSpPr>
          <p:cNvPr id="21" name="TextBox 20"/>
          <p:cNvSpPr txBox="1"/>
          <p:nvPr/>
        </p:nvSpPr>
        <p:spPr>
          <a:xfrm>
            <a:off x="4716016" y="4005064"/>
            <a:ext cx="4032448" cy="1323439"/>
          </a:xfrm>
          <a:prstGeom prst="rect">
            <a:avLst/>
          </a:prstGeom>
          <a:noFill/>
        </p:spPr>
        <p:txBody>
          <a:bodyPr wrap="square" rtlCol="0">
            <a:spAutoFit/>
          </a:bodyPr>
          <a:lstStyle/>
          <a:p>
            <a:r>
              <a:rPr lang="zh-CN" altLang="en-US" sz="1200" dirty="0" smtClean="0">
                <a:latin typeface="宋体" pitchFamily="2" charset="-122"/>
                <a:ea typeface="宋体" pitchFamily="2" charset="-122"/>
              </a:rPr>
              <a:t>● </a:t>
            </a:r>
            <a:r>
              <a:rPr lang="zh-CN" altLang="en-US" sz="1600" dirty="0" smtClean="0">
                <a:latin typeface="宋体" pitchFamily="2" charset="-122"/>
                <a:ea typeface="宋体" pitchFamily="2" charset="-122"/>
              </a:rPr>
              <a:t>分布式系统需要在各节点之间进行网络通信，存在网络不可用风险</a:t>
            </a:r>
            <a:endParaRPr lang="en-US" altLang="zh-CN" sz="1600" dirty="0" smtClean="0">
              <a:latin typeface="宋体" pitchFamily="2" charset="-122"/>
              <a:ea typeface="宋体" pitchFamily="2" charset="-122"/>
            </a:endParaRPr>
          </a:p>
          <a:p>
            <a:r>
              <a:rPr lang="zh-CN" altLang="en-US" sz="1200" dirty="0" smtClean="0">
                <a:latin typeface="宋体" pitchFamily="2" charset="-122"/>
                <a:ea typeface="宋体" pitchFamily="2" charset="-122"/>
              </a:rPr>
              <a:t>● </a:t>
            </a:r>
            <a:r>
              <a:rPr lang="zh-CN" altLang="en-US" sz="1600" dirty="0" smtClean="0">
                <a:latin typeface="宋体" pitchFamily="2" charset="-122"/>
                <a:ea typeface="宋体" pitchFamily="2" charset="-122"/>
              </a:rPr>
              <a:t>延时大于单机操作，内存访问延时</a:t>
            </a:r>
            <a:r>
              <a:rPr lang="en-US" altLang="zh-CN" sz="1600" dirty="0" smtClean="0">
                <a:latin typeface="宋体" pitchFamily="2" charset="-122"/>
                <a:ea typeface="宋体" pitchFamily="2" charset="-122"/>
              </a:rPr>
              <a:t>(10ns</a:t>
            </a:r>
            <a:r>
              <a:rPr lang="zh-CN" altLang="en-US" sz="1600" dirty="0" smtClean="0">
                <a:latin typeface="宋体" pitchFamily="2" charset="-122"/>
                <a:ea typeface="宋体" pitchFamily="2" charset="-122"/>
              </a:rPr>
              <a:t>左右</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，一次网络通信延时</a:t>
            </a:r>
            <a:r>
              <a:rPr lang="en-US" altLang="zh-CN" sz="1600" dirty="0" smtClean="0">
                <a:latin typeface="宋体" pitchFamily="2" charset="-122"/>
                <a:ea typeface="宋体" pitchFamily="2" charset="-122"/>
              </a:rPr>
              <a:t>(0.1-1ms,</a:t>
            </a:r>
            <a:r>
              <a:rPr lang="zh-CN" altLang="en-US" sz="1600" dirty="0" smtClean="0">
                <a:latin typeface="宋体" pitchFamily="2" charset="-122"/>
                <a:ea typeface="宋体" pitchFamily="2" charset="-122"/>
              </a:rPr>
              <a:t>比内存差</a:t>
            </a:r>
            <a:r>
              <a:rPr lang="en-US" altLang="zh-CN" sz="1600" dirty="0" smtClean="0">
                <a:latin typeface="宋体" pitchFamily="2" charset="-122"/>
                <a:ea typeface="宋体" pitchFamily="2" charset="-122"/>
              </a:rPr>
              <a:t>105-106</a:t>
            </a:r>
            <a:r>
              <a:rPr lang="zh-CN" altLang="en-US" sz="1600" dirty="0" smtClean="0">
                <a:latin typeface="宋体" pitchFamily="2" charset="-122"/>
                <a:ea typeface="宋体" pitchFamily="2" charset="-122"/>
              </a:rPr>
              <a:t>倍</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，容易消息丢失和延迟</a:t>
            </a:r>
            <a:endParaRPr lang="zh-CN" altLang="en-US" sz="1600" dirty="0">
              <a:latin typeface="宋体" pitchFamily="2" charset="-122"/>
              <a:ea typeface="宋体" pitchFamily="2" charset="-122"/>
            </a:endParaRPr>
          </a:p>
        </p:txBody>
      </p:sp>
      <p:sp>
        <p:nvSpPr>
          <p:cNvPr id="24" name="TextBox 23"/>
          <p:cNvSpPr txBox="1"/>
          <p:nvPr/>
        </p:nvSpPr>
        <p:spPr>
          <a:xfrm>
            <a:off x="395536" y="3789040"/>
            <a:ext cx="3816424" cy="1815882"/>
          </a:xfrm>
          <a:prstGeom prst="rect">
            <a:avLst/>
          </a:prstGeom>
          <a:noFill/>
        </p:spPr>
        <p:txBody>
          <a:bodyPr wrap="square" rtlCol="0">
            <a:spAutoFit/>
          </a:bodyPr>
          <a:lstStyle/>
          <a:p>
            <a:r>
              <a:rPr lang="zh-CN" altLang="en-US" sz="1200" dirty="0" smtClean="0">
                <a:latin typeface="宋体" pitchFamily="2" charset="-122"/>
                <a:ea typeface="宋体" pitchFamily="2" charset="-122"/>
              </a:rPr>
              <a:t>● </a:t>
            </a:r>
            <a:r>
              <a:rPr lang="zh-CN" altLang="en-US" sz="1600" dirty="0" smtClean="0">
                <a:latin typeface="宋体" pitchFamily="2" charset="-122"/>
                <a:ea typeface="宋体" pitchFamily="2" charset="-122"/>
              </a:rPr>
              <a:t>当网络异常时，导致分布式系统</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中部分节点之间网络延时不断增大，最终导致只有部分节点能正常通信的现象</a:t>
            </a:r>
            <a:endParaRPr lang="en-US" altLang="zh-CN" sz="1600" dirty="0" smtClean="0">
              <a:latin typeface="宋体" pitchFamily="2" charset="-122"/>
              <a:ea typeface="宋体" pitchFamily="2" charset="-122"/>
            </a:endParaRPr>
          </a:p>
          <a:p>
            <a:r>
              <a:rPr lang="zh-CN" altLang="en-US" sz="1200" dirty="0" smtClean="0">
                <a:latin typeface="宋体" pitchFamily="2" charset="-122"/>
                <a:ea typeface="宋体" pitchFamily="2" charset="-122"/>
              </a:rPr>
              <a:t>● </a:t>
            </a:r>
            <a:r>
              <a:rPr lang="zh-CN" altLang="en-US" sz="1600" dirty="0" smtClean="0">
                <a:latin typeface="宋体" pitchFamily="2" charset="-122"/>
                <a:ea typeface="宋体" pitchFamily="2" charset="-122"/>
              </a:rPr>
              <a:t>网络分区出现时，分布式系统会出现局部小集群，它们需要完成原来整个集群的功能，包括对事务的处理，因此对分布式一致性提出了非常大的挑战</a:t>
            </a:r>
            <a:endParaRPr lang="zh-CN" altLang="en-US" sz="1600" dirty="0">
              <a:latin typeface="宋体" pitchFamily="2" charset="-122"/>
              <a:ea typeface="宋体" pitchFamily="2" charset="-122"/>
            </a:endParaRPr>
          </a:p>
        </p:txBody>
      </p:sp>
      <p:grpSp>
        <p:nvGrpSpPr>
          <p:cNvPr id="17" name="组合 16"/>
          <p:cNvGrpSpPr/>
          <p:nvPr/>
        </p:nvGrpSpPr>
        <p:grpSpPr>
          <a:xfrm>
            <a:off x="3131840" y="2060848"/>
            <a:ext cx="2448272" cy="2016224"/>
            <a:chOff x="3131840" y="2420888"/>
            <a:chExt cx="2448272" cy="2016224"/>
          </a:xfrm>
        </p:grpSpPr>
        <p:sp>
          <p:nvSpPr>
            <p:cNvPr id="10" name="流程图: 或者 9"/>
            <p:cNvSpPr/>
            <p:nvPr/>
          </p:nvSpPr>
          <p:spPr bwMode="auto">
            <a:xfrm>
              <a:off x="3131840" y="2420888"/>
              <a:ext cx="2160240" cy="2016224"/>
            </a:xfrm>
            <a:prstGeom prst="flowChar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dirty="0">
                <a:latin typeface="宋体" pitchFamily="2" charset="-122"/>
                <a:ea typeface="宋体" pitchFamily="2" charset="-122"/>
              </a:endParaRPr>
            </a:p>
          </p:txBody>
        </p:sp>
        <p:sp>
          <p:nvSpPr>
            <p:cNvPr id="11" name="TextBox 10"/>
            <p:cNvSpPr txBox="1"/>
            <p:nvPr/>
          </p:nvSpPr>
          <p:spPr>
            <a:xfrm>
              <a:off x="3203848" y="2924944"/>
              <a:ext cx="1296144" cy="338554"/>
            </a:xfrm>
            <a:prstGeom prst="rect">
              <a:avLst/>
            </a:prstGeom>
            <a:noFill/>
          </p:spPr>
          <p:txBody>
            <a:bodyPr wrap="square" rtlCol="0">
              <a:spAutoFit/>
            </a:bodyPr>
            <a:lstStyle/>
            <a:p>
              <a:r>
                <a:rPr lang="zh-CN" altLang="en-US" sz="1600" b="1" dirty="0" smtClean="0">
                  <a:latin typeface="宋体" pitchFamily="2" charset="-122"/>
                  <a:ea typeface="宋体" pitchFamily="2" charset="-122"/>
                </a:rPr>
                <a:t>节点故障</a:t>
              </a:r>
              <a:endParaRPr lang="zh-CN" altLang="en-US" sz="1600" b="1" dirty="0">
                <a:latin typeface="宋体" pitchFamily="2" charset="-122"/>
                <a:ea typeface="宋体" pitchFamily="2" charset="-122"/>
              </a:endParaRPr>
            </a:p>
          </p:txBody>
        </p:sp>
        <p:sp>
          <p:nvSpPr>
            <p:cNvPr id="13" name="TextBox 12"/>
            <p:cNvSpPr txBox="1"/>
            <p:nvPr/>
          </p:nvSpPr>
          <p:spPr>
            <a:xfrm>
              <a:off x="4283968" y="2924944"/>
              <a:ext cx="1296144" cy="338554"/>
            </a:xfrm>
            <a:prstGeom prst="rect">
              <a:avLst/>
            </a:prstGeom>
            <a:noFill/>
          </p:spPr>
          <p:txBody>
            <a:bodyPr wrap="square" rtlCol="0">
              <a:spAutoFit/>
            </a:bodyPr>
            <a:lstStyle/>
            <a:p>
              <a:r>
                <a:rPr lang="zh-CN" altLang="en-US" sz="1600" b="1" dirty="0" smtClean="0">
                  <a:latin typeface="宋体" pitchFamily="2" charset="-122"/>
                  <a:ea typeface="宋体" pitchFamily="2" charset="-122"/>
                </a:rPr>
                <a:t>三态</a:t>
              </a:r>
              <a:endParaRPr lang="zh-CN" altLang="en-US" sz="1600" b="1" dirty="0">
                <a:latin typeface="宋体" pitchFamily="2" charset="-122"/>
                <a:ea typeface="宋体" pitchFamily="2" charset="-122"/>
              </a:endParaRPr>
            </a:p>
          </p:txBody>
        </p:sp>
        <p:sp>
          <p:nvSpPr>
            <p:cNvPr id="14" name="TextBox 13"/>
            <p:cNvSpPr txBox="1"/>
            <p:nvPr/>
          </p:nvSpPr>
          <p:spPr>
            <a:xfrm>
              <a:off x="3203848" y="3522494"/>
              <a:ext cx="1296144" cy="338554"/>
            </a:xfrm>
            <a:prstGeom prst="rect">
              <a:avLst/>
            </a:prstGeom>
            <a:noFill/>
          </p:spPr>
          <p:txBody>
            <a:bodyPr wrap="square" rtlCol="0">
              <a:spAutoFit/>
            </a:bodyPr>
            <a:lstStyle/>
            <a:p>
              <a:r>
                <a:rPr lang="zh-CN" altLang="en-US" sz="1600" b="1" dirty="0" smtClean="0">
                  <a:latin typeface="宋体" pitchFamily="2" charset="-122"/>
                  <a:ea typeface="宋体" pitchFamily="2" charset="-122"/>
                </a:rPr>
                <a:t>网络分区</a:t>
              </a:r>
            </a:p>
          </p:txBody>
        </p:sp>
        <p:sp>
          <p:nvSpPr>
            <p:cNvPr id="15" name="TextBox 14"/>
            <p:cNvSpPr txBox="1"/>
            <p:nvPr/>
          </p:nvSpPr>
          <p:spPr>
            <a:xfrm>
              <a:off x="4283968" y="3522494"/>
              <a:ext cx="1296144" cy="338554"/>
            </a:xfrm>
            <a:prstGeom prst="rect">
              <a:avLst/>
            </a:prstGeom>
            <a:noFill/>
          </p:spPr>
          <p:txBody>
            <a:bodyPr wrap="square" rtlCol="0">
              <a:spAutoFit/>
            </a:bodyPr>
            <a:lstStyle/>
            <a:p>
              <a:r>
                <a:rPr lang="zh-CN" altLang="en-US" sz="1600" b="1" dirty="0" smtClean="0">
                  <a:latin typeface="宋体" pitchFamily="2" charset="-122"/>
                  <a:ea typeface="宋体" pitchFamily="2" charset="-122"/>
                </a:rPr>
                <a:t>通信异常</a:t>
              </a:r>
              <a:endParaRPr lang="zh-CN" altLang="en-US" sz="1600" b="1" dirty="0">
                <a:latin typeface="宋体" pitchFamily="2" charset="-122"/>
                <a:ea typeface="宋体" pitchFamily="2" charset="-122"/>
              </a:endParaRPr>
            </a:p>
          </p:txBody>
        </p:sp>
      </p:grpSp>
      <p:sp>
        <p:nvSpPr>
          <p:cNvPr id="25" name="TextBox 24"/>
          <p:cNvSpPr txBox="1"/>
          <p:nvPr/>
        </p:nvSpPr>
        <p:spPr>
          <a:xfrm>
            <a:off x="323528" y="1484784"/>
            <a:ext cx="3816424" cy="584775"/>
          </a:xfrm>
          <a:prstGeom prst="rect">
            <a:avLst/>
          </a:prstGeom>
          <a:noFill/>
        </p:spPr>
        <p:txBody>
          <a:bodyPr wrap="square" rtlCol="0">
            <a:spAutoFit/>
          </a:bodyPr>
          <a:lstStyle/>
          <a:p>
            <a:r>
              <a:rPr lang="zh-CN" altLang="en-US" sz="1200" dirty="0" smtClean="0">
                <a:latin typeface="宋体" pitchFamily="2" charset="-122"/>
                <a:ea typeface="宋体" pitchFamily="2" charset="-122"/>
              </a:rPr>
              <a:t>● </a:t>
            </a:r>
            <a:r>
              <a:rPr lang="zh-CN" altLang="en-US" sz="1600" dirty="0" smtClean="0">
                <a:latin typeface="宋体" pitchFamily="2" charset="-122"/>
                <a:ea typeface="宋体" pitchFamily="2" charset="-122"/>
              </a:rPr>
              <a:t>组成分布式系统的服务器节点出现宕机或是</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僵死</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现象</a:t>
            </a:r>
            <a:endParaRPr lang="en-US" altLang="zh-CN" sz="1600" dirty="0" smtClean="0">
              <a:latin typeface="宋体" pitchFamily="2" charset="-122"/>
              <a:ea typeface="宋体" pitchFamily="2" charset="-122"/>
            </a:endParaRPr>
          </a:p>
        </p:txBody>
      </p:sp>
      <p:sp>
        <p:nvSpPr>
          <p:cNvPr id="26" name="TextBox 25"/>
          <p:cNvSpPr txBox="1"/>
          <p:nvPr/>
        </p:nvSpPr>
        <p:spPr>
          <a:xfrm>
            <a:off x="4716016" y="1268760"/>
            <a:ext cx="4032448" cy="1077218"/>
          </a:xfrm>
          <a:prstGeom prst="rect">
            <a:avLst/>
          </a:prstGeom>
          <a:noFill/>
        </p:spPr>
        <p:txBody>
          <a:bodyPr wrap="square" rtlCol="0">
            <a:spAutoFit/>
          </a:bodyPr>
          <a:lstStyle/>
          <a:p>
            <a:r>
              <a:rPr lang="zh-CN" altLang="en-US" sz="1200" dirty="0" smtClean="0">
                <a:latin typeface="宋体" pitchFamily="2" charset="-122"/>
                <a:ea typeface="宋体" pitchFamily="2" charset="-122"/>
              </a:rPr>
              <a:t>● </a:t>
            </a:r>
            <a:r>
              <a:rPr lang="zh-CN" altLang="en-US" sz="1600" dirty="0" smtClean="0">
                <a:latin typeface="宋体" pitchFamily="2" charset="-122"/>
                <a:ea typeface="宋体" pitchFamily="2" charset="-122"/>
              </a:rPr>
              <a:t>成功、失败、超时</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超时：</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1</a:t>
            </a:r>
            <a:r>
              <a:rPr lang="zh-CN" altLang="en-US" sz="1600" dirty="0" smtClean="0">
                <a:latin typeface="宋体" pitchFamily="2" charset="-122"/>
                <a:ea typeface="宋体" pitchFamily="2" charset="-122"/>
              </a:rPr>
              <a:t>、因网络原因，请求没有发送到接收方</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2</a:t>
            </a:r>
            <a:r>
              <a:rPr lang="zh-CN" altLang="en-US" sz="1600" dirty="0" smtClean="0">
                <a:latin typeface="宋体" pitchFamily="2" charset="-122"/>
                <a:ea typeface="宋体" pitchFamily="2" charset="-122"/>
              </a:rPr>
              <a:t>、请求到了接受方，在响应的时候丢失</a:t>
            </a:r>
            <a:endParaRPr lang="zh-CN" altLang="en-US" sz="1600"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92687" y="188640"/>
            <a:ext cx="2051721" cy="720725"/>
          </a:xfrm>
        </p:spPr>
        <p:txBody>
          <a:bodyPr/>
          <a:lstStyle/>
          <a:p>
            <a:r>
              <a:rPr lang="zh-CN" altLang="en-US" dirty="0" smtClean="0">
                <a:latin typeface="宋体" pitchFamily="2" charset="-122"/>
                <a:ea typeface="宋体" pitchFamily="2" charset="-122"/>
              </a:rPr>
              <a:t>事务特性转变</a:t>
            </a:r>
            <a:endParaRPr lang="zh-CN" altLang="en-US" dirty="0">
              <a:latin typeface="宋体" pitchFamily="2" charset="-122"/>
              <a:ea typeface="宋体" pitchFamily="2" charset="-122"/>
            </a:endParaRPr>
          </a:p>
        </p:txBody>
      </p:sp>
      <p:sp>
        <p:nvSpPr>
          <p:cNvPr id="5" name="流程图: 联系 4"/>
          <p:cNvSpPr/>
          <p:nvPr/>
        </p:nvSpPr>
        <p:spPr bwMode="auto">
          <a:xfrm>
            <a:off x="1259632" y="2564904"/>
            <a:ext cx="1584176" cy="1584176"/>
          </a:xfrm>
          <a:prstGeom prst="flowChartConnec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dirty="0" smtClean="0">
                <a:latin typeface="宋体" pitchFamily="2" charset="-122"/>
                <a:ea typeface="宋体" pitchFamily="2" charset="-122"/>
              </a:rPr>
              <a:t>ACID</a:t>
            </a:r>
            <a:endParaRPr lang="zh-CN" altLang="en-US" dirty="0">
              <a:latin typeface="宋体" pitchFamily="2" charset="-122"/>
              <a:ea typeface="宋体" pitchFamily="2" charset="-122"/>
            </a:endParaRPr>
          </a:p>
        </p:txBody>
      </p:sp>
      <p:sp>
        <p:nvSpPr>
          <p:cNvPr id="6" name="流程图: 联系 5"/>
          <p:cNvSpPr/>
          <p:nvPr/>
        </p:nvSpPr>
        <p:spPr bwMode="auto">
          <a:xfrm>
            <a:off x="5292080" y="2564904"/>
            <a:ext cx="1584176" cy="1584176"/>
          </a:xfrm>
          <a:prstGeom prst="flowChartConnec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dirty="0" smtClean="0">
                <a:latin typeface="宋体" pitchFamily="2" charset="-122"/>
                <a:ea typeface="宋体" pitchFamily="2" charset="-122"/>
              </a:rPr>
              <a:t>CAP/BASE</a:t>
            </a:r>
            <a:endParaRPr lang="zh-CN" altLang="en-US" dirty="0">
              <a:latin typeface="宋体" pitchFamily="2" charset="-122"/>
              <a:ea typeface="宋体" pitchFamily="2" charset="-122"/>
            </a:endParaRPr>
          </a:p>
        </p:txBody>
      </p:sp>
      <p:sp>
        <p:nvSpPr>
          <p:cNvPr id="7" name="右箭头 6"/>
          <p:cNvSpPr/>
          <p:nvPr/>
        </p:nvSpPr>
        <p:spPr bwMode="auto">
          <a:xfrm>
            <a:off x="3275856" y="2852936"/>
            <a:ext cx="1512168" cy="1008112"/>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dirty="0">
              <a:latin typeface="宋体" pitchFamily="2" charset="-122"/>
              <a:ea typeface="宋体" pitchFamily="2" charset="-122"/>
            </a:endParaRPr>
          </a:p>
        </p:txBody>
      </p:sp>
    </p:spTree>
    <p:extLst>
      <p:ext uri="{BB962C8B-B14F-4D97-AF65-F5344CB8AC3E}">
        <p14:creationId xmlns:p14="http://schemas.microsoft.com/office/powerpoint/2010/main" val="2930206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bwMode="auto">
          <a:xfrm>
            <a:off x="1763688" y="1196752"/>
            <a:ext cx="6408712" cy="108012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dirty="0">
              <a:latin typeface="宋体" pitchFamily="2" charset="-122"/>
              <a:ea typeface="宋体" pitchFamily="2" charset="-122"/>
            </a:endParaRPr>
          </a:p>
        </p:txBody>
      </p:sp>
      <p:sp>
        <p:nvSpPr>
          <p:cNvPr id="15" name="标题 1"/>
          <p:cNvSpPr>
            <a:spLocks noGrp="1"/>
          </p:cNvSpPr>
          <p:nvPr>
            <p:ph type="title"/>
          </p:nvPr>
        </p:nvSpPr>
        <p:spPr>
          <a:xfrm>
            <a:off x="6516216" y="188640"/>
            <a:ext cx="2051721" cy="720725"/>
          </a:xfrm>
        </p:spPr>
        <p:txBody>
          <a:bodyPr/>
          <a:lstStyle/>
          <a:p>
            <a:r>
              <a:rPr lang="en-US" altLang="zh-CN" dirty="0" smtClean="0">
                <a:latin typeface="宋体" pitchFamily="2" charset="-122"/>
                <a:ea typeface="宋体" pitchFamily="2" charset="-122"/>
              </a:rPr>
              <a:t>ACID</a:t>
            </a:r>
            <a:r>
              <a:rPr lang="zh-CN" altLang="en-US" dirty="0" smtClean="0">
                <a:latin typeface="宋体" pitchFamily="2" charset="-122"/>
                <a:ea typeface="宋体" pitchFamily="2" charset="-122"/>
              </a:rPr>
              <a:t>特性</a:t>
            </a:r>
            <a:endParaRPr lang="zh-CN" altLang="en-US" dirty="0">
              <a:latin typeface="宋体" pitchFamily="2" charset="-122"/>
              <a:ea typeface="宋体" pitchFamily="2" charset="-122"/>
            </a:endParaRPr>
          </a:p>
        </p:txBody>
      </p:sp>
      <p:sp>
        <p:nvSpPr>
          <p:cNvPr id="16" name="TextBox 15"/>
          <p:cNvSpPr txBox="1"/>
          <p:nvPr/>
        </p:nvSpPr>
        <p:spPr>
          <a:xfrm>
            <a:off x="1835696" y="1340768"/>
            <a:ext cx="6192688" cy="830997"/>
          </a:xfrm>
          <a:prstGeom prst="rect">
            <a:avLst/>
          </a:prstGeom>
          <a:noFill/>
        </p:spPr>
        <p:txBody>
          <a:bodyPr wrap="square" rtlCol="0">
            <a:spAutoFit/>
          </a:bodyPr>
          <a:lstStyle/>
          <a:p>
            <a:r>
              <a:rPr lang="zh-CN" altLang="en-US" sz="1600" dirty="0" smtClean="0">
                <a:latin typeface="宋体" pitchFamily="2" charset="-122"/>
                <a:ea typeface="宋体" pitchFamily="2" charset="-122"/>
              </a:rPr>
              <a:t>事务中包含的各项操作在一次执行过程中，只允许出现两种状态：</a:t>
            </a:r>
            <a:endParaRPr lang="en-US" altLang="zh-CN" sz="1600" dirty="0" smtClean="0">
              <a:latin typeface="宋体" pitchFamily="2" charset="-122"/>
              <a:ea typeface="宋体" pitchFamily="2" charset="-122"/>
            </a:endParaRPr>
          </a:p>
          <a:p>
            <a:r>
              <a:rPr lang="zh-CN" altLang="en-US" sz="1200" dirty="0" smtClean="0">
                <a:solidFill>
                  <a:prstClr val="black"/>
                </a:solidFill>
                <a:latin typeface="宋体" pitchFamily="2" charset="-122"/>
                <a:ea typeface="宋体" pitchFamily="2" charset="-122"/>
              </a:rPr>
              <a:t>● </a:t>
            </a:r>
            <a:r>
              <a:rPr lang="zh-CN" altLang="en-US" sz="1600" dirty="0" smtClean="0">
                <a:latin typeface="宋体" pitchFamily="2" charset="-122"/>
                <a:ea typeface="宋体" pitchFamily="2" charset="-122"/>
              </a:rPr>
              <a:t>全部成功执行</a:t>
            </a:r>
            <a:endParaRPr lang="en-US" altLang="zh-CN" sz="1600" dirty="0" smtClean="0">
              <a:latin typeface="宋体" pitchFamily="2" charset="-122"/>
              <a:ea typeface="宋体" pitchFamily="2" charset="-122"/>
            </a:endParaRPr>
          </a:p>
          <a:p>
            <a:r>
              <a:rPr lang="zh-CN" altLang="en-US" sz="1200" dirty="0" smtClean="0">
                <a:solidFill>
                  <a:prstClr val="black"/>
                </a:solidFill>
                <a:latin typeface="宋体" pitchFamily="2" charset="-122"/>
                <a:ea typeface="宋体" pitchFamily="2" charset="-122"/>
              </a:rPr>
              <a:t>● </a:t>
            </a:r>
            <a:r>
              <a:rPr lang="zh-CN" altLang="en-US" sz="1600" dirty="0" smtClean="0">
                <a:latin typeface="宋体" pitchFamily="2" charset="-122"/>
                <a:ea typeface="宋体" pitchFamily="2" charset="-122"/>
              </a:rPr>
              <a:t>全部不执行</a:t>
            </a:r>
            <a:endParaRPr lang="zh-CN" altLang="en-US" sz="1600" dirty="0">
              <a:latin typeface="宋体" pitchFamily="2" charset="-122"/>
              <a:ea typeface="宋体" pitchFamily="2" charset="-122"/>
            </a:endParaRPr>
          </a:p>
        </p:txBody>
      </p:sp>
      <p:sp>
        <p:nvSpPr>
          <p:cNvPr id="18" name="圆角矩形 17"/>
          <p:cNvSpPr/>
          <p:nvPr/>
        </p:nvSpPr>
        <p:spPr bwMode="auto">
          <a:xfrm>
            <a:off x="1763688" y="2492896"/>
            <a:ext cx="6408712" cy="108012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dirty="0">
              <a:latin typeface="宋体" pitchFamily="2" charset="-122"/>
              <a:ea typeface="宋体" pitchFamily="2" charset="-122"/>
            </a:endParaRPr>
          </a:p>
        </p:txBody>
      </p:sp>
      <p:sp>
        <p:nvSpPr>
          <p:cNvPr id="19" name="TextBox 18"/>
          <p:cNvSpPr txBox="1"/>
          <p:nvPr/>
        </p:nvSpPr>
        <p:spPr>
          <a:xfrm>
            <a:off x="1907704" y="2598003"/>
            <a:ext cx="6192688" cy="830997"/>
          </a:xfrm>
          <a:prstGeom prst="rect">
            <a:avLst/>
          </a:prstGeom>
          <a:noFill/>
        </p:spPr>
        <p:txBody>
          <a:bodyPr wrap="square" rtlCol="0">
            <a:spAutoFit/>
          </a:bodyPr>
          <a:lstStyle/>
          <a:p>
            <a:r>
              <a:rPr lang="zh-CN" altLang="en-US" sz="1600" dirty="0" smtClean="0">
                <a:latin typeface="宋体" pitchFamily="2" charset="-122"/>
                <a:ea typeface="宋体" pitchFamily="2" charset="-122"/>
              </a:rPr>
              <a:t>事务的执行不能破坏数据库数据的完整性和一致性，一个事务在执行之前和执行之后，数据库都必须处于一致性状态，即</a:t>
            </a:r>
            <a:r>
              <a:rPr lang="en-US" altLang="zh-CN" sz="1600" dirty="0" smtClean="0">
                <a:latin typeface="宋体" pitchFamily="2" charset="-122"/>
                <a:ea typeface="宋体" pitchFamily="2" charset="-122"/>
              </a:rPr>
              <a:t>:</a:t>
            </a:r>
            <a:r>
              <a:rPr lang="zh-CN" altLang="en-US" sz="1600" dirty="0" smtClean="0">
                <a:latin typeface="宋体" pitchFamily="2" charset="-122"/>
                <a:ea typeface="宋体" pitchFamily="2" charset="-122"/>
              </a:rPr>
              <a:t>事务的执行结果是使数据库从一个一致性状态转变成另一个一致性状态</a:t>
            </a:r>
            <a:endParaRPr lang="zh-CN" altLang="en-US" sz="1600" dirty="0">
              <a:latin typeface="宋体" pitchFamily="2" charset="-122"/>
              <a:ea typeface="宋体" pitchFamily="2" charset="-122"/>
            </a:endParaRPr>
          </a:p>
        </p:txBody>
      </p:sp>
      <p:sp>
        <p:nvSpPr>
          <p:cNvPr id="20" name="圆角矩形 19"/>
          <p:cNvSpPr/>
          <p:nvPr/>
        </p:nvSpPr>
        <p:spPr bwMode="auto">
          <a:xfrm>
            <a:off x="1763688" y="3717032"/>
            <a:ext cx="6408712" cy="108012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dirty="0">
              <a:latin typeface="宋体" pitchFamily="2" charset="-122"/>
              <a:ea typeface="宋体" pitchFamily="2" charset="-122"/>
            </a:endParaRPr>
          </a:p>
        </p:txBody>
      </p:sp>
      <p:sp>
        <p:nvSpPr>
          <p:cNvPr id="21" name="TextBox 20"/>
          <p:cNvSpPr txBox="1"/>
          <p:nvPr/>
        </p:nvSpPr>
        <p:spPr>
          <a:xfrm>
            <a:off x="1979712" y="3822139"/>
            <a:ext cx="6192688" cy="830997"/>
          </a:xfrm>
          <a:prstGeom prst="rect">
            <a:avLst/>
          </a:prstGeom>
          <a:noFill/>
        </p:spPr>
        <p:txBody>
          <a:bodyPr wrap="square" rtlCol="0">
            <a:spAutoFit/>
          </a:bodyPr>
          <a:lstStyle/>
          <a:p>
            <a:r>
              <a:rPr lang="zh-CN" altLang="en-US" sz="1600" dirty="0" smtClean="0">
                <a:latin typeface="宋体" pitchFamily="2" charset="-122"/>
                <a:ea typeface="宋体" pitchFamily="2" charset="-122"/>
              </a:rPr>
              <a:t>在并发环境中，不同事务并发操纵相同数据时，每个事务都有各自完整的数据空间，即一个事务内部的操作及使用的数据对其他事务是隔离的，并发执行的各个事务之间不能相互干扰</a:t>
            </a:r>
            <a:endParaRPr lang="zh-CN" altLang="en-US" sz="1600" dirty="0">
              <a:latin typeface="宋体" pitchFamily="2" charset="-122"/>
              <a:ea typeface="宋体" pitchFamily="2" charset="-122"/>
            </a:endParaRPr>
          </a:p>
        </p:txBody>
      </p:sp>
      <p:sp>
        <p:nvSpPr>
          <p:cNvPr id="22" name="圆角矩形 21"/>
          <p:cNvSpPr/>
          <p:nvPr/>
        </p:nvSpPr>
        <p:spPr bwMode="auto">
          <a:xfrm>
            <a:off x="1763688" y="5229200"/>
            <a:ext cx="6408712" cy="57606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zh-CN" altLang="en-US" dirty="0">
              <a:latin typeface="宋体" pitchFamily="2" charset="-122"/>
              <a:ea typeface="宋体" pitchFamily="2" charset="-122"/>
            </a:endParaRPr>
          </a:p>
        </p:txBody>
      </p:sp>
      <p:sp>
        <p:nvSpPr>
          <p:cNvPr id="23" name="TextBox 22"/>
          <p:cNvSpPr txBox="1"/>
          <p:nvPr/>
        </p:nvSpPr>
        <p:spPr>
          <a:xfrm>
            <a:off x="1979712" y="5301208"/>
            <a:ext cx="6192688" cy="338554"/>
          </a:xfrm>
          <a:prstGeom prst="rect">
            <a:avLst/>
          </a:prstGeom>
          <a:noFill/>
        </p:spPr>
        <p:txBody>
          <a:bodyPr wrap="square" rtlCol="0">
            <a:spAutoFit/>
          </a:bodyPr>
          <a:lstStyle/>
          <a:p>
            <a:r>
              <a:rPr lang="zh-CN" altLang="en-US" sz="1600" dirty="0" smtClean="0">
                <a:latin typeface="宋体" pitchFamily="2" charset="-122"/>
                <a:ea typeface="宋体" pitchFamily="2" charset="-122"/>
              </a:rPr>
              <a:t>一个事务一旦提交，它对数据库所做的变更就是永久性的</a:t>
            </a:r>
            <a:endParaRPr lang="zh-CN" altLang="en-US" sz="1600" dirty="0">
              <a:latin typeface="宋体" pitchFamily="2" charset="-122"/>
              <a:ea typeface="宋体" pitchFamily="2" charset="-122"/>
            </a:endParaRPr>
          </a:p>
        </p:txBody>
      </p:sp>
      <p:sp>
        <p:nvSpPr>
          <p:cNvPr id="24" name="流程图: 联系 23"/>
          <p:cNvSpPr/>
          <p:nvPr/>
        </p:nvSpPr>
        <p:spPr bwMode="auto">
          <a:xfrm>
            <a:off x="827584" y="1268760"/>
            <a:ext cx="936104" cy="936104"/>
          </a:xfrm>
          <a:prstGeom prst="flowChartConnec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zh-CN" altLang="en-US" dirty="0" smtClean="0">
                <a:latin typeface="宋体" pitchFamily="2" charset="-122"/>
                <a:ea typeface="宋体" pitchFamily="2" charset="-122"/>
              </a:rPr>
              <a:t>原子性</a:t>
            </a:r>
            <a:endParaRPr lang="en-US" altLang="zh-CN" dirty="0" smtClean="0">
              <a:latin typeface="宋体" pitchFamily="2" charset="-122"/>
              <a:ea typeface="宋体" pitchFamily="2" charset="-122"/>
            </a:endParaRPr>
          </a:p>
        </p:txBody>
      </p:sp>
      <p:sp>
        <p:nvSpPr>
          <p:cNvPr id="28" name="流程图: 联系 27"/>
          <p:cNvSpPr/>
          <p:nvPr/>
        </p:nvSpPr>
        <p:spPr bwMode="auto">
          <a:xfrm>
            <a:off x="827584" y="2564904"/>
            <a:ext cx="936104" cy="936104"/>
          </a:xfrm>
          <a:prstGeom prst="flowChartConnec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zh-CN" altLang="en-US" dirty="0" smtClean="0">
                <a:latin typeface="宋体" pitchFamily="2" charset="-122"/>
                <a:ea typeface="宋体" pitchFamily="2" charset="-122"/>
              </a:rPr>
              <a:t>一致性</a:t>
            </a:r>
            <a:endParaRPr lang="en-US" altLang="zh-CN" dirty="0" smtClean="0">
              <a:latin typeface="宋体" pitchFamily="2" charset="-122"/>
              <a:ea typeface="宋体" pitchFamily="2" charset="-122"/>
            </a:endParaRPr>
          </a:p>
        </p:txBody>
      </p:sp>
      <p:sp>
        <p:nvSpPr>
          <p:cNvPr id="29" name="流程图: 联系 28"/>
          <p:cNvSpPr/>
          <p:nvPr/>
        </p:nvSpPr>
        <p:spPr bwMode="auto">
          <a:xfrm>
            <a:off x="827584" y="3789040"/>
            <a:ext cx="936104" cy="936104"/>
          </a:xfrm>
          <a:prstGeom prst="flowChartConnec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zh-CN" altLang="en-US" dirty="0" smtClean="0">
                <a:latin typeface="宋体" pitchFamily="2" charset="-122"/>
                <a:ea typeface="宋体" pitchFamily="2" charset="-122"/>
              </a:rPr>
              <a:t>隔离性</a:t>
            </a:r>
            <a:endParaRPr lang="en-US" altLang="zh-CN" dirty="0" smtClean="0">
              <a:latin typeface="宋体" pitchFamily="2" charset="-122"/>
              <a:ea typeface="宋体" pitchFamily="2" charset="-122"/>
            </a:endParaRPr>
          </a:p>
        </p:txBody>
      </p:sp>
      <p:sp>
        <p:nvSpPr>
          <p:cNvPr id="30" name="流程图: 联系 29"/>
          <p:cNvSpPr/>
          <p:nvPr/>
        </p:nvSpPr>
        <p:spPr bwMode="auto">
          <a:xfrm>
            <a:off x="827584" y="5013176"/>
            <a:ext cx="936104" cy="936104"/>
          </a:xfrm>
          <a:prstGeom prst="flowChartConnec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zh-CN" altLang="en-US" dirty="0" smtClean="0">
                <a:latin typeface="宋体" pitchFamily="2" charset="-122"/>
                <a:ea typeface="宋体" pitchFamily="2" charset="-122"/>
              </a:rPr>
              <a:t>持久性</a:t>
            </a:r>
            <a:endParaRPr lang="en-US" altLang="zh-CN" dirty="0" smtClean="0">
              <a:latin typeface="宋体" pitchFamily="2" charset="-122"/>
              <a:ea typeface="宋体" pitchFamily="2" charset="-122"/>
            </a:endParaRPr>
          </a:p>
        </p:txBody>
      </p:sp>
    </p:spTree>
    <p:extLst>
      <p:ext uri="{BB962C8B-B14F-4D97-AF65-F5344CB8AC3E}">
        <p14:creationId xmlns:p14="http://schemas.microsoft.com/office/powerpoint/2010/main" val="2930206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56176" y="188640"/>
            <a:ext cx="2051721" cy="720725"/>
          </a:xfrm>
        </p:spPr>
        <p:txBody>
          <a:bodyPr/>
          <a:lstStyle/>
          <a:p>
            <a:r>
              <a:rPr lang="zh-CN" altLang="en-US" dirty="0" smtClean="0">
                <a:latin typeface="宋体" pitchFamily="2" charset="-122"/>
                <a:ea typeface="宋体" pitchFamily="2" charset="-122"/>
              </a:rPr>
              <a:t>事务隔离级别</a:t>
            </a:r>
            <a:endParaRPr lang="zh-CN" altLang="en-US" dirty="0">
              <a:latin typeface="宋体" pitchFamily="2" charset="-122"/>
              <a:ea typeface="宋体" pitchFamily="2" charset="-122"/>
            </a:endParaRPr>
          </a:p>
        </p:txBody>
      </p:sp>
      <p:sp>
        <p:nvSpPr>
          <p:cNvPr id="5" name="TextBox 4"/>
          <p:cNvSpPr txBox="1"/>
          <p:nvPr/>
        </p:nvSpPr>
        <p:spPr>
          <a:xfrm>
            <a:off x="539552" y="1378511"/>
            <a:ext cx="7920880" cy="2800767"/>
          </a:xfrm>
          <a:prstGeom prst="rect">
            <a:avLst/>
          </a:prstGeom>
          <a:noFill/>
        </p:spPr>
        <p:txBody>
          <a:bodyPr wrap="square" rtlCol="0">
            <a:spAutoFit/>
          </a:bodyPr>
          <a:lstStyle/>
          <a:p>
            <a:r>
              <a:rPr lang="zh-CN" altLang="en-US" sz="1600" b="1" dirty="0" smtClean="0">
                <a:latin typeface="宋体" pitchFamily="2" charset="-122"/>
                <a:ea typeface="宋体" pitchFamily="2" charset="-122"/>
              </a:rPr>
              <a:t>读取未提交：</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读取未提交，隔离级别最低</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a:t>
            </a:r>
            <a:r>
              <a:rPr lang="zh-CN" altLang="en-US" sz="1600" dirty="0" smtClean="0">
                <a:latin typeface="宋体" pitchFamily="2" charset="-122"/>
                <a:ea typeface="宋体" pitchFamily="2" charset="-122"/>
              </a:rPr>
              <a:t>事务和</a:t>
            </a:r>
            <a:r>
              <a:rPr lang="en-US" altLang="zh-CN" sz="1600" dirty="0" smtClean="0">
                <a:latin typeface="宋体" pitchFamily="2" charset="-122"/>
                <a:ea typeface="宋体" pitchFamily="2" charset="-122"/>
              </a:rPr>
              <a:t>B</a:t>
            </a:r>
            <a:r>
              <a:rPr lang="zh-CN" altLang="en-US" sz="1600" dirty="0" smtClean="0">
                <a:latin typeface="宋体" pitchFamily="2" charset="-122"/>
                <a:ea typeface="宋体" pitchFamily="2" charset="-122"/>
              </a:rPr>
              <a:t>事务并发执行，</a:t>
            </a:r>
            <a:r>
              <a:rPr lang="en-US" altLang="zh-CN" sz="1600" dirty="0" smtClean="0">
                <a:latin typeface="宋体" pitchFamily="2" charset="-122"/>
                <a:ea typeface="宋体" pitchFamily="2" charset="-122"/>
              </a:rPr>
              <a:t>B</a:t>
            </a:r>
            <a:r>
              <a:rPr lang="zh-CN" altLang="en-US" sz="1600" dirty="0" smtClean="0">
                <a:latin typeface="宋体" pitchFamily="2" charset="-122"/>
                <a:ea typeface="宋体" pitchFamily="2" charset="-122"/>
              </a:rPr>
              <a:t>事务能读取到</a:t>
            </a:r>
            <a:r>
              <a:rPr lang="en-US" altLang="zh-CN" sz="1600" dirty="0" smtClean="0">
                <a:latin typeface="宋体" pitchFamily="2" charset="-122"/>
                <a:ea typeface="宋体" pitchFamily="2" charset="-122"/>
              </a:rPr>
              <a:t>A</a:t>
            </a:r>
            <a:r>
              <a:rPr lang="zh-CN" altLang="en-US" sz="1600" dirty="0" smtClean="0">
                <a:latin typeface="宋体" pitchFamily="2" charset="-122"/>
                <a:ea typeface="宋体" pitchFamily="2" charset="-122"/>
              </a:rPr>
              <a:t>事务操作过程中的中间值</a:t>
            </a:r>
            <a:endParaRPr lang="en-US" altLang="zh-CN" sz="1600" dirty="0" smtClean="0">
              <a:latin typeface="宋体" pitchFamily="2" charset="-122"/>
              <a:ea typeface="宋体" pitchFamily="2" charset="-122"/>
            </a:endParaRPr>
          </a:p>
          <a:p>
            <a:r>
              <a:rPr lang="zh-CN" altLang="en-US" sz="1600" b="1" dirty="0" smtClean="0">
                <a:latin typeface="宋体" pitchFamily="2" charset="-122"/>
                <a:ea typeface="宋体" pitchFamily="2" charset="-122"/>
              </a:rPr>
              <a:t>授权读取：</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读取已提交，只允许读取已经被提交的数据</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a:t>
            </a:r>
            <a:r>
              <a:rPr lang="zh-CN" altLang="en-US" sz="1600" dirty="0" smtClean="0">
                <a:latin typeface="宋体" pitchFamily="2" charset="-122"/>
                <a:ea typeface="宋体" pitchFamily="2" charset="-122"/>
              </a:rPr>
              <a:t>事务和</a:t>
            </a:r>
            <a:r>
              <a:rPr lang="en-US" altLang="zh-CN" sz="1600" dirty="0" smtClean="0">
                <a:latin typeface="宋体" pitchFamily="2" charset="-122"/>
                <a:ea typeface="宋体" pitchFamily="2" charset="-122"/>
              </a:rPr>
              <a:t>B</a:t>
            </a:r>
            <a:r>
              <a:rPr lang="zh-CN" altLang="en-US" sz="1600" dirty="0" smtClean="0">
                <a:latin typeface="宋体" pitchFamily="2" charset="-122"/>
                <a:ea typeface="宋体" pitchFamily="2" charset="-122"/>
              </a:rPr>
              <a:t>事务并发执行，</a:t>
            </a:r>
            <a:r>
              <a:rPr lang="en-US" altLang="zh-CN" sz="1600" dirty="0" smtClean="0">
                <a:latin typeface="宋体" pitchFamily="2" charset="-122"/>
                <a:ea typeface="宋体" pitchFamily="2" charset="-122"/>
              </a:rPr>
              <a:t>B</a:t>
            </a:r>
            <a:r>
              <a:rPr lang="zh-CN" altLang="en-US" sz="1600" dirty="0" smtClean="0">
                <a:latin typeface="宋体" pitchFamily="2" charset="-122"/>
                <a:ea typeface="宋体" pitchFamily="2" charset="-122"/>
              </a:rPr>
              <a:t>事务只能读取到</a:t>
            </a:r>
            <a:r>
              <a:rPr lang="en-US" altLang="zh-CN" sz="1600" dirty="0" smtClean="0">
                <a:latin typeface="宋体" pitchFamily="2" charset="-122"/>
                <a:ea typeface="宋体" pitchFamily="2" charset="-122"/>
              </a:rPr>
              <a:t>A</a:t>
            </a:r>
            <a:r>
              <a:rPr lang="zh-CN" altLang="en-US" sz="1600" dirty="0" smtClean="0">
                <a:latin typeface="宋体" pitchFamily="2" charset="-122"/>
                <a:ea typeface="宋体" pitchFamily="2" charset="-122"/>
              </a:rPr>
              <a:t>事务提交后的结果值</a:t>
            </a:r>
            <a:endParaRPr lang="en-US" altLang="zh-CN" sz="1600" dirty="0" smtClean="0">
              <a:latin typeface="宋体" pitchFamily="2" charset="-122"/>
              <a:ea typeface="宋体" pitchFamily="2" charset="-122"/>
            </a:endParaRPr>
          </a:p>
          <a:p>
            <a:r>
              <a:rPr lang="zh-CN" altLang="en-US" sz="1600" b="1" dirty="0" smtClean="0">
                <a:latin typeface="宋体" pitchFamily="2" charset="-122"/>
                <a:ea typeface="宋体" pitchFamily="2" charset="-122"/>
              </a:rPr>
              <a:t>可重复读取：</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保证事务在处理过程中，多次读取同一个数据时，其值都和事务开始时刻是一致的</a:t>
            </a:r>
            <a:endParaRPr lang="en-US" altLang="zh-CN" sz="1600" dirty="0" smtClean="0">
              <a:latin typeface="宋体" pitchFamily="2" charset="-122"/>
              <a:ea typeface="宋体" pitchFamily="2" charset="-122"/>
            </a:endParaRPr>
          </a:p>
          <a:p>
            <a:r>
              <a:rPr lang="zh-CN" altLang="en-US" sz="1600" b="1" dirty="0" smtClean="0">
                <a:latin typeface="宋体" pitchFamily="2" charset="-122"/>
                <a:ea typeface="宋体" pitchFamily="2" charset="-122"/>
              </a:rPr>
              <a:t>串行化：</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事务只能一个一个处理，不能并发执行，是最严格的事务隔离级别</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缺点：影响性能</a:t>
            </a:r>
            <a:endParaRPr lang="zh-CN" altLang="en-US" sz="1600" dirty="0">
              <a:latin typeface="宋体" pitchFamily="2" charset="-122"/>
              <a:ea typeface="宋体" pitchFamily="2" charset="-122"/>
            </a:endParaRPr>
          </a:p>
        </p:txBody>
      </p:sp>
      <p:pic>
        <p:nvPicPr>
          <p:cNvPr id="1026" name="Picture 2"/>
          <p:cNvPicPr>
            <a:picLocks noChangeAspect="1" noChangeArrowheads="1"/>
          </p:cNvPicPr>
          <p:nvPr/>
        </p:nvPicPr>
        <p:blipFill>
          <a:blip r:embed="rId3" cstate="print"/>
          <a:srcRect/>
          <a:stretch>
            <a:fillRect/>
          </a:stretch>
        </p:blipFill>
        <p:spPr bwMode="auto">
          <a:xfrm>
            <a:off x="683568" y="4293393"/>
            <a:ext cx="7559675" cy="1439863"/>
          </a:xfrm>
          <a:prstGeom prst="rect">
            <a:avLst/>
          </a:prstGeom>
          <a:noFill/>
          <a:ln w="9525">
            <a:noFill/>
            <a:miter lim="800000"/>
            <a:headEnd/>
            <a:tailEnd/>
          </a:ln>
        </p:spPr>
      </p:pic>
    </p:spTree>
    <p:extLst>
      <p:ext uri="{BB962C8B-B14F-4D97-AF65-F5344CB8AC3E}">
        <p14:creationId xmlns:p14="http://schemas.microsoft.com/office/powerpoint/2010/main" val="2930206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499992" y="116632"/>
            <a:ext cx="4283969" cy="720725"/>
          </a:xfrm>
        </p:spPr>
        <p:txBody>
          <a:bodyPr/>
          <a:lstStyle/>
          <a:p>
            <a:r>
              <a:rPr lang="zh-CN" altLang="en-US" dirty="0" smtClean="0">
                <a:latin typeface="宋体" pitchFamily="2" charset="-122"/>
                <a:ea typeface="宋体" pitchFamily="2" charset="-122"/>
              </a:rPr>
              <a:t>分布式事务 </a:t>
            </a:r>
            <a:r>
              <a:rPr lang="en-US" altLang="zh-CN" dirty="0" smtClean="0">
                <a:latin typeface="宋体" pitchFamily="2" charset="-122"/>
                <a:ea typeface="宋体" pitchFamily="2" charset="-122"/>
              </a:rPr>
              <a:t>- CAP</a:t>
            </a:r>
            <a:r>
              <a:rPr lang="zh-CN" altLang="en-US" dirty="0" smtClean="0">
                <a:latin typeface="宋体" pitchFamily="2" charset="-122"/>
                <a:ea typeface="宋体" pitchFamily="2" charset="-122"/>
              </a:rPr>
              <a:t>定理</a:t>
            </a:r>
            <a:endParaRPr lang="zh-CN" altLang="en-US" dirty="0">
              <a:latin typeface="宋体" pitchFamily="2" charset="-122"/>
              <a:ea typeface="宋体" pitchFamily="2" charset="-122"/>
            </a:endParaRPr>
          </a:p>
        </p:txBody>
      </p:sp>
      <p:sp>
        <p:nvSpPr>
          <p:cNvPr id="5" name="TextBox 4"/>
          <p:cNvSpPr txBox="1"/>
          <p:nvPr/>
        </p:nvSpPr>
        <p:spPr>
          <a:xfrm>
            <a:off x="539552" y="1196752"/>
            <a:ext cx="7920880" cy="4770537"/>
          </a:xfrm>
          <a:prstGeom prst="rect">
            <a:avLst/>
          </a:prstGeom>
          <a:noFill/>
        </p:spPr>
        <p:txBody>
          <a:bodyPr wrap="square" rtlCol="0">
            <a:spAutoFit/>
          </a:bodyPr>
          <a:lstStyle/>
          <a:p>
            <a:r>
              <a:rPr lang="en-US" altLang="zh-CN" sz="1600" b="1" dirty="0" smtClean="0">
                <a:latin typeface="宋体" pitchFamily="2" charset="-122"/>
                <a:ea typeface="宋体" pitchFamily="2" charset="-122"/>
              </a:rPr>
              <a:t>CAP</a:t>
            </a:r>
            <a:r>
              <a:rPr lang="zh-CN" altLang="en-US" sz="1600" b="1" dirty="0" smtClean="0">
                <a:latin typeface="宋体" pitchFamily="2" charset="-122"/>
                <a:ea typeface="宋体" pitchFamily="2" charset="-122"/>
              </a:rPr>
              <a:t>定理：</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一个分布式系统不可能同时满足一致性、可用性和分区容错性这三个基本需求，最多只能同时满足其中的两项。</a:t>
            </a:r>
            <a:endParaRPr lang="en-US" altLang="zh-CN" sz="1600" dirty="0" smtClean="0">
              <a:latin typeface="宋体" pitchFamily="2" charset="-122"/>
              <a:ea typeface="宋体" pitchFamily="2" charset="-122"/>
            </a:endParaRPr>
          </a:p>
          <a:p>
            <a:endParaRPr lang="en-US" altLang="zh-CN" sz="1600" dirty="0" smtClean="0">
              <a:latin typeface="宋体" pitchFamily="2" charset="-122"/>
              <a:ea typeface="宋体" pitchFamily="2" charset="-122"/>
            </a:endParaRPr>
          </a:p>
          <a:p>
            <a:r>
              <a:rPr lang="zh-CN" altLang="en-US" sz="1600" b="1" dirty="0" smtClean="0">
                <a:latin typeface="宋体" pitchFamily="2" charset="-122"/>
                <a:ea typeface="宋体" pitchFamily="2" charset="-122"/>
              </a:rPr>
              <a:t>一致性：</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在分布式环境中，一致性是指数据在多个副本之间是否能够保持一致的特性</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    在分布式环境中，对一个数据项做了变更，所有用户都可以读取到其最新值，那么这样的系统具有</a:t>
            </a:r>
            <a:r>
              <a:rPr lang="zh-CN" altLang="en-US" sz="1600" dirty="0" smtClean="0">
                <a:solidFill>
                  <a:srgbClr val="FF0000"/>
                </a:solidFill>
                <a:latin typeface="宋体" pitchFamily="2" charset="-122"/>
                <a:ea typeface="宋体" pitchFamily="2" charset="-122"/>
              </a:rPr>
              <a:t>强一致性</a:t>
            </a:r>
            <a:r>
              <a:rPr lang="zh-CN" altLang="en-US" sz="1600" dirty="0" smtClean="0">
                <a:latin typeface="宋体" pitchFamily="2" charset="-122"/>
                <a:ea typeface="宋体" pitchFamily="2" charset="-122"/>
              </a:rPr>
              <a:t>。</a:t>
            </a:r>
            <a:endParaRPr lang="en-US" altLang="zh-CN" sz="1600" dirty="0" smtClean="0">
              <a:latin typeface="宋体" pitchFamily="2" charset="-122"/>
              <a:ea typeface="宋体" pitchFamily="2" charset="-122"/>
            </a:endParaRPr>
          </a:p>
          <a:p>
            <a:endParaRPr lang="en-US" altLang="zh-CN" sz="1600" dirty="0" smtClean="0">
              <a:latin typeface="宋体" pitchFamily="2" charset="-122"/>
              <a:ea typeface="宋体" pitchFamily="2" charset="-122"/>
            </a:endParaRPr>
          </a:p>
          <a:p>
            <a:r>
              <a:rPr lang="zh-CN" altLang="en-US" sz="1600" b="1" dirty="0" smtClean="0">
                <a:latin typeface="宋体" pitchFamily="2" charset="-122"/>
                <a:ea typeface="宋体" pitchFamily="2" charset="-122"/>
              </a:rPr>
              <a:t>可用性：</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系统提供的服务必须一直处于可用状态，对于用户的请求，总是能够在</a:t>
            </a:r>
            <a:r>
              <a:rPr lang="zh-CN" altLang="en-US" sz="1600" dirty="0" smtClean="0">
                <a:solidFill>
                  <a:srgbClr val="FF0000"/>
                </a:solidFill>
                <a:latin typeface="宋体" pitchFamily="2" charset="-122"/>
                <a:ea typeface="宋体" pitchFamily="2" charset="-122"/>
              </a:rPr>
              <a:t>有限的时间内</a:t>
            </a:r>
            <a:r>
              <a:rPr lang="zh-CN" altLang="en-US" sz="1600" dirty="0" smtClean="0">
                <a:latin typeface="宋体" pitchFamily="2" charset="-122"/>
                <a:ea typeface="宋体" pitchFamily="2" charset="-122"/>
              </a:rPr>
              <a:t>返回结果。</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p>
          <a:p>
            <a:r>
              <a:rPr lang="zh-CN" altLang="en-US" sz="1600" b="1" dirty="0" smtClean="0">
                <a:latin typeface="宋体" pitchFamily="2" charset="-122"/>
                <a:ea typeface="宋体" pitchFamily="2" charset="-122"/>
              </a:rPr>
              <a:t>分区容错性：</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分布式系统在遇到任何网络分区故障时，仍能保证对外提供满足一致性和可用性的服务。</a:t>
            </a:r>
            <a:endParaRPr lang="en-US" altLang="zh-CN" sz="1600" dirty="0" smtClean="0">
              <a:latin typeface="宋体" pitchFamily="2" charset="-122"/>
              <a:ea typeface="宋体" pitchFamily="2" charset="-122"/>
            </a:endParaRPr>
          </a:p>
          <a:p>
            <a:endParaRPr lang="en-US" altLang="zh-CN" sz="1600" dirty="0" smtClean="0">
              <a:solidFill>
                <a:srgbClr val="FF0000"/>
              </a:solidFill>
              <a:latin typeface="宋体" pitchFamily="2" charset="-122"/>
              <a:ea typeface="宋体" pitchFamily="2" charset="-122"/>
            </a:endParaRPr>
          </a:p>
          <a:p>
            <a:r>
              <a:rPr lang="zh-CN" altLang="en-US" sz="1600" dirty="0" smtClean="0">
                <a:solidFill>
                  <a:srgbClr val="FF0000"/>
                </a:solidFill>
                <a:latin typeface="宋体" pitchFamily="2" charset="-122"/>
                <a:ea typeface="宋体" pitchFamily="2" charset="-122"/>
              </a:rPr>
              <a:t>注：分区容错性对于一个分布式系统而言是一个做基本的要求，因此我们只能在一致性和可用性之间寻求平衡</a:t>
            </a:r>
            <a:endParaRPr lang="zh-CN" altLang="en-US" sz="1600" dirty="0">
              <a:solidFill>
                <a:srgbClr val="FF0000"/>
              </a:solidFill>
              <a:latin typeface="宋体" pitchFamily="2" charset="-122"/>
              <a:ea typeface="宋体" pitchFamily="2" charset="-122"/>
            </a:endParaRPr>
          </a:p>
        </p:txBody>
      </p:sp>
    </p:spTree>
    <p:extLst>
      <p:ext uri="{BB962C8B-B14F-4D97-AF65-F5344CB8AC3E}">
        <p14:creationId xmlns:p14="http://schemas.microsoft.com/office/powerpoint/2010/main" val="2562259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644008" y="188640"/>
            <a:ext cx="3995937" cy="720725"/>
          </a:xfrm>
        </p:spPr>
        <p:txBody>
          <a:bodyPr/>
          <a:lstStyle/>
          <a:p>
            <a:r>
              <a:rPr lang="zh-CN" altLang="en-US" dirty="0" smtClean="0">
                <a:latin typeface="宋体" pitchFamily="2" charset="-122"/>
                <a:ea typeface="宋体" pitchFamily="2" charset="-122"/>
              </a:rPr>
              <a:t>分布式事务 </a:t>
            </a:r>
            <a:r>
              <a:rPr lang="en-US" altLang="zh-CN" dirty="0" smtClean="0">
                <a:latin typeface="宋体" pitchFamily="2" charset="-122"/>
                <a:ea typeface="宋体" pitchFamily="2" charset="-122"/>
              </a:rPr>
              <a:t>– BASE</a:t>
            </a:r>
            <a:r>
              <a:rPr lang="zh-CN" altLang="en-US" dirty="0" smtClean="0">
                <a:latin typeface="宋体" pitchFamily="2" charset="-122"/>
                <a:ea typeface="宋体" pitchFamily="2" charset="-122"/>
              </a:rPr>
              <a:t>理论</a:t>
            </a:r>
            <a:endParaRPr lang="zh-CN" altLang="en-US" dirty="0">
              <a:latin typeface="宋体" pitchFamily="2" charset="-122"/>
              <a:ea typeface="宋体" pitchFamily="2" charset="-122"/>
            </a:endParaRPr>
          </a:p>
        </p:txBody>
      </p:sp>
      <p:sp>
        <p:nvSpPr>
          <p:cNvPr id="5" name="TextBox 4"/>
          <p:cNvSpPr txBox="1"/>
          <p:nvPr/>
        </p:nvSpPr>
        <p:spPr>
          <a:xfrm>
            <a:off x="539552" y="1340768"/>
            <a:ext cx="7920880" cy="4278094"/>
          </a:xfrm>
          <a:prstGeom prst="rect">
            <a:avLst/>
          </a:prstGeom>
          <a:noFill/>
        </p:spPr>
        <p:txBody>
          <a:bodyPr wrap="square" rtlCol="0">
            <a:spAutoFit/>
          </a:bodyPr>
          <a:lstStyle/>
          <a:p>
            <a:r>
              <a:rPr lang="en-US" altLang="zh-CN" sz="1600" b="1" dirty="0" smtClean="0">
                <a:latin typeface="宋体" pitchFamily="2" charset="-122"/>
                <a:ea typeface="宋体" pitchFamily="2" charset="-122"/>
              </a:rPr>
              <a:t>BASE</a:t>
            </a:r>
            <a:r>
              <a:rPr lang="zh-CN" altLang="en-US" sz="1600" b="1" dirty="0" smtClean="0">
                <a:latin typeface="宋体" pitchFamily="2" charset="-122"/>
                <a:ea typeface="宋体" pitchFamily="2" charset="-122"/>
              </a:rPr>
              <a:t>理论：</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BASE</a:t>
            </a:r>
            <a:r>
              <a:rPr lang="zh-CN" altLang="en-US" sz="1600" dirty="0" smtClean="0">
                <a:latin typeface="宋体" pitchFamily="2" charset="-122"/>
                <a:ea typeface="宋体" pitchFamily="2" charset="-122"/>
              </a:rPr>
              <a:t>是对</a:t>
            </a:r>
            <a:r>
              <a:rPr lang="en-US" altLang="zh-CN" sz="1600" dirty="0" smtClean="0">
                <a:latin typeface="宋体" pitchFamily="2" charset="-122"/>
                <a:ea typeface="宋体" pitchFamily="2" charset="-122"/>
              </a:rPr>
              <a:t>CAP</a:t>
            </a:r>
            <a:r>
              <a:rPr lang="zh-CN" altLang="en-US" sz="1600" dirty="0" smtClean="0">
                <a:latin typeface="宋体" pitchFamily="2" charset="-122"/>
                <a:ea typeface="宋体" pitchFamily="2" charset="-122"/>
              </a:rPr>
              <a:t>中一致性和可用性权衡的结果</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核心思想：</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即使无法做到强一致性，但每个应用都可以根据自身的业务特点，采用适当的方式来使系统达到</a:t>
            </a:r>
            <a:r>
              <a:rPr lang="zh-CN" altLang="en-US" sz="1600" dirty="0" smtClean="0">
                <a:solidFill>
                  <a:srgbClr val="FF0000"/>
                </a:solidFill>
                <a:latin typeface="宋体" pitchFamily="2" charset="-122"/>
                <a:ea typeface="宋体" pitchFamily="2" charset="-122"/>
              </a:rPr>
              <a:t>最终一致性</a:t>
            </a:r>
            <a:r>
              <a:rPr lang="zh-CN" altLang="en-US" sz="1600" dirty="0" smtClean="0">
                <a:latin typeface="宋体" pitchFamily="2" charset="-122"/>
                <a:ea typeface="宋体" pitchFamily="2" charset="-122"/>
              </a:rPr>
              <a:t>，具备以下三要素</a:t>
            </a:r>
            <a:endParaRPr lang="en-US" altLang="zh-CN" sz="1600" dirty="0" smtClean="0">
              <a:latin typeface="宋体" pitchFamily="2" charset="-122"/>
              <a:ea typeface="宋体" pitchFamily="2" charset="-122"/>
            </a:endParaRPr>
          </a:p>
          <a:p>
            <a:endParaRPr lang="en-US" altLang="zh-CN" sz="1600" dirty="0" smtClean="0">
              <a:latin typeface="宋体" pitchFamily="2" charset="-122"/>
              <a:ea typeface="宋体" pitchFamily="2" charset="-122"/>
            </a:endParaRPr>
          </a:p>
          <a:p>
            <a:r>
              <a:rPr lang="zh-CN" altLang="en-US" sz="1600" b="1" dirty="0" smtClean="0">
                <a:latin typeface="宋体" pitchFamily="2" charset="-122"/>
                <a:ea typeface="宋体" pitchFamily="2" charset="-122"/>
              </a:rPr>
              <a:t>基本可用：</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分布式系统在出现不可预知的故障时，允许损失部分可用性</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1</a:t>
            </a:r>
            <a:r>
              <a:rPr lang="zh-CN" altLang="en-US" sz="1600" dirty="0" smtClean="0">
                <a:latin typeface="宋体" pitchFamily="2" charset="-122"/>
                <a:ea typeface="宋体" pitchFamily="2" charset="-122"/>
              </a:rPr>
              <a:t>、响应时间上的损失</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2</a:t>
            </a:r>
            <a:r>
              <a:rPr lang="zh-CN" altLang="en-US" sz="1600" dirty="0" smtClean="0">
                <a:latin typeface="宋体" pitchFamily="2" charset="-122"/>
                <a:ea typeface="宋体" pitchFamily="2" charset="-122"/>
              </a:rPr>
              <a:t>、功能上的损失，如：引导至降级页面</a:t>
            </a:r>
            <a:endParaRPr lang="en-US" altLang="zh-CN" sz="1600" dirty="0" smtClean="0">
              <a:latin typeface="宋体" pitchFamily="2" charset="-122"/>
              <a:ea typeface="宋体" pitchFamily="2" charset="-122"/>
            </a:endParaRPr>
          </a:p>
          <a:p>
            <a:r>
              <a:rPr lang="zh-CN" altLang="en-US" sz="1600" b="1" dirty="0" smtClean="0">
                <a:latin typeface="宋体" pitchFamily="2" charset="-122"/>
                <a:ea typeface="宋体" pitchFamily="2" charset="-122"/>
              </a:rPr>
              <a:t>弱状态：</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允许系统中的数据存在中间状态，并认为该中间状态的存在不会影响整体的可用性，即允许系统在不同节点的数据副本之间进行数据同步的过程存在延时</a:t>
            </a:r>
            <a:endParaRPr lang="en-US" altLang="zh-CN" sz="1600"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p>
          <a:p>
            <a:r>
              <a:rPr lang="zh-CN" altLang="en-US" sz="1600" b="1" dirty="0" smtClean="0">
                <a:latin typeface="宋体" pitchFamily="2" charset="-122"/>
                <a:ea typeface="宋体" pitchFamily="2" charset="-122"/>
              </a:rPr>
              <a:t>最终一致性：</a:t>
            </a:r>
            <a:endParaRPr lang="en-US" altLang="zh-CN" sz="1600" b="1" dirty="0" smtClean="0">
              <a:latin typeface="宋体" pitchFamily="2" charset="-122"/>
              <a:ea typeface="宋体" pitchFamily="2" charset="-122"/>
            </a:endParaRPr>
          </a:p>
          <a:p>
            <a:r>
              <a:rPr lang="en-US" altLang="zh-CN" sz="1600" dirty="0" smtClean="0">
                <a:latin typeface="宋体" pitchFamily="2" charset="-122"/>
                <a:ea typeface="宋体" pitchFamily="2" charset="-122"/>
              </a:rPr>
              <a:t>    </a:t>
            </a:r>
            <a:r>
              <a:rPr lang="zh-CN" altLang="en-US" sz="1600" dirty="0" smtClean="0">
                <a:latin typeface="宋体" pitchFamily="2" charset="-122"/>
                <a:ea typeface="宋体" pitchFamily="2" charset="-122"/>
              </a:rPr>
              <a:t>系统中所有的数据副本，经过一段时间的同步后，能够最终达到一个一致的状态，即保证数据最终达到一致而不需要实时保证数据的强一致性</a:t>
            </a:r>
            <a:endParaRPr lang="zh-CN" altLang="en-US" sz="1600" dirty="0">
              <a:solidFill>
                <a:srgbClr val="FF0000"/>
              </a:solidFill>
              <a:latin typeface="宋体" pitchFamily="2" charset="-122"/>
              <a:ea typeface="宋体" pitchFamily="2" charset="-122"/>
            </a:endParaRPr>
          </a:p>
        </p:txBody>
      </p:sp>
    </p:spTree>
    <p:extLst>
      <p:ext uri="{BB962C8B-B14F-4D97-AF65-F5344CB8AC3E}">
        <p14:creationId xmlns:p14="http://schemas.microsoft.com/office/powerpoint/2010/main" val="2562259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zjh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dirty="0"/>
        </a:defPPr>
      </a:lstStyle>
      <a:style>
        <a:lnRef idx="2">
          <a:schemeClr val="accent1"/>
        </a:lnRef>
        <a:fillRef idx="1">
          <a:schemeClr val="lt1"/>
        </a:fillRef>
        <a:effectRef idx="0">
          <a:schemeClr val="accent1"/>
        </a:effectRef>
        <a:fontRef idx="minor">
          <a:schemeClr val="dk1"/>
        </a:fontRef>
      </a:style>
    </a:spDef>
    <a:lnDef>
      <a:spPr bwMode="auto">
        <a:ln>
          <a:headEnd type="none" w="med" len="med"/>
          <a:tailEnd type="arrow"/>
        </a:ln>
      </a:spPr>
      <a:bodyPr/>
      <a:lstStyle/>
      <a:style>
        <a:lnRef idx="1">
          <a:schemeClr val="accent2"/>
        </a:lnRef>
        <a:fillRef idx="0">
          <a:schemeClr val="accent2"/>
        </a:fillRef>
        <a:effectRef idx="0">
          <a:schemeClr val="accent2"/>
        </a:effectRef>
        <a:fontRef idx="minor">
          <a:schemeClr val="tx1"/>
        </a:fontRef>
      </a: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zjhc" id="{47D8185D-5FC4-407E-AE57-8A6FDD783B96}" vid="{F2686295-D92A-4B55-964D-92836D170E92}"/>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zjhc</Template>
  <TotalTime>9154</TotalTime>
  <Words>4424</Words>
  <Application>Microsoft Office PowerPoint</Application>
  <PresentationFormat>全屏显示(4:3)</PresentationFormat>
  <Paragraphs>449</Paragraphs>
  <Slides>36</Slides>
  <Notes>23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36</vt:i4>
      </vt:variant>
    </vt:vector>
  </HeadingPairs>
  <TitlesOfParts>
    <vt:vector size="43" baseType="lpstr">
      <vt:lpstr>宋体</vt:lpstr>
      <vt:lpstr>微软雅黑</vt:lpstr>
      <vt:lpstr>Arial</vt:lpstr>
      <vt:lpstr>Calibri</vt:lpstr>
      <vt:lpstr>Tahoma</vt:lpstr>
      <vt:lpstr>Wingdings</vt:lpstr>
      <vt:lpstr>zjhc</vt:lpstr>
      <vt:lpstr>ZooKeeper 分布式一致性原理与实践</vt:lpstr>
      <vt:lpstr>分布式架构</vt:lpstr>
      <vt:lpstr>分布式特征</vt:lpstr>
      <vt:lpstr>分布式环境问题</vt:lpstr>
      <vt:lpstr>事务特性转变</vt:lpstr>
      <vt:lpstr>ACID特性</vt:lpstr>
      <vt:lpstr>事务隔离级别</vt:lpstr>
      <vt:lpstr>分布式事务 - CAP定理</vt:lpstr>
      <vt:lpstr>分布式事务 – BASE理论</vt:lpstr>
      <vt:lpstr>一致性协议和算法</vt:lpstr>
      <vt:lpstr>2PC协议</vt:lpstr>
      <vt:lpstr>2PC协议</vt:lpstr>
      <vt:lpstr>3PC协议</vt:lpstr>
      <vt:lpstr>3PC协议</vt:lpstr>
      <vt:lpstr>ZAB协议</vt:lpstr>
      <vt:lpstr>ZooKeeper介绍</vt:lpstr>
      <vt:lpstr>ZooKeeper介绍</vt:lpstr>
      <vt:lpstr>ZooKeeper介绍</vt:lpstr>
      <vt:lpstr>ZooKeeper介绍</vt:lpstr>
      <vt:lpstr>安装</vt:lpstr>
      <vt:lpstr>配置文件配置</vt:lpstr>
      <vt:lpstr>客户端脚本</vt:lpstr>
      <vt:lpstr>Java API</vt:lpstr>
      <vt:lpstr>maven依赖</vt:lpstr>
      <vt:lpstr>创建会话</vt:lpstr>
      <vt:lpstr>创建节点</vt:lpstr>
      <vt:lpstr>删除节点</vt:lpstr>
      <vt:lpstr>获取数据</vt:lpstr>
      <vt:lpstr>更新数据</vt:lpstr>
      <vt:lpstr>Curator典型场景封装</vt:lpstr>
      <vt:lpstr>Zookeeper典型应用场景</vt:lpstr>
      <vt:lpstr>数据发布/订阅</vt:lpstr>
      <vt:lpstr>负载均衡</vt:lpstr>
      <vt:lpstr>负载均衡</vt:lpstr>
      <vt:lpstr>dubbo - 注册中心</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JAVA环境搭建</dc:title>
  <dc:creator>Administrator</dc:creator>
  <cp:lastModifiedBy>User</cp:lastModifiedBy>
  <cp:revision>1789</cp:revision>
  <dcterms:created xsi:type="dcterms:W3CDTF">2015-11-13T07:15:50Z</dcterms:created>
  <dcterms:modified xsi:type="dcterms:W3CDTF">2019-06-28T03:37:59Z</dcterms:modified>
</cp:coreProperties>
</file>